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7fc1f724c64c6b" /><Relationship Type="http://schemas.openxmlformats.org/officeDocument/2006/relationships/extended-properties" Target="/docProps/app.xml" Id="Ra0eb78e4fdaa48f8" /><Relationship Type="http://schemas.openxmlformats.org/officeDocument/2006/relationships/officeDocument" Target="/ppt/presentation.xml" Id="R0e08ca54f43f47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5ebe011344940a7"/>
  </p:sldMasterIdLst>
  <p:notesMasterIdLst>
    <p:notesMasterId xmlns:r="http://schemas.openxmlformats.org/officeDocument/2006/relationships" r:id="Rc9de7cc37c45472a"/>
  </p:notesMasterIdLst>
  <p:sldIdLst>
    <p:sldId xmlns:r="http://schemas.openxmlformats.org/officeDocument/2006/relationships" id="256" r:id="Rb8e59d5c10ca4aee"/>
    <p:sldId xmlns:r="http://schemas.openxmlformats.org/officeDocument/2006/relationships" id="257" r:id="R3065d65ec926493a"/>
    <p:sldId xmlns:r="http://schemas.openxmlformats.org/officeDocument/2006/relationships" id="258" r:id="R204b73dd0c6d43eb"/>
    <p:sldId xmlns:r="http://schemas.openxmlformats.org/officeDocument/2006/relationships" id="259" r:id="Rc77afe6856d346e9"/>
    <p:sldId xmlns:r="http://schemas.openxmlformats.org/officeDocument/2006/relationships" id="260" r:id="R077e963139e34794"/>
    <p:sldId xmlns:r="http://schemas.openxmlformats.org/officeDocument/2006/relationships" id="261" r:id="Rc11c7169b90b4a90"/>
    <p:sldId xmlns:r="http://schemas.openxmlformats.org/officeDocument/2006/relationships" id="262" r:id="R84214d811b4d4493"/>
    <p:sldId xmlns:r="http://schemas.openxmlformats.org/officeDocument/2006/relationships" id="263" r:id="R35692bb9bce04c1d"/>
    <p:sldId xmlns:r="http://schemas.openxmlformats.org/officeDocument/2006/relationships" id="264" r:id="Ra7f5507d0d9e4e7f"/>
    <p:sldId xmlns:r="http://schemas.openxmlformats.org/officeDocument/2006/relationships" id="265" r:id="Rc6a5423ab7974fd2"/>
    <p:sldId xmlns:r="http://schemas.openxmlformats.org/officeDocument/2006/relationships" id="266" r:id="R88f8276d5e2b4bd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166fb7cb5946c3" /><Relationship Type="http://schemas.openxmlformats.org/officeDocument/2006/relationships/slideMaster" Target="/ppt/slideMasters/slideMaster1.xml" Id="R65ebe011344940a7" /><Relationship Type="http://schemas.openxmlformats.org/officeDocument/2006/relationships/notesMaster" Target="/ppt/notesMasters/notesMaster1.xml" Id="Rc9de7cc37c45472a" /><Relationship Type="http://schemas.openxmlformats.org/officeDocument/2006/relationships/presProps" Target="/ppt/presProps.xml" Id="R79fc44e62dcb4df8" /><Relationship Type="http://schemas.openxmlformats.org/officeDocument/2006/relationships/tableStyles" Target="/ppt/tableStyles.xml" Id="R7c6e22f2db5f498d" /><Relationship Type="http://schemas.openxmlformats.org/officeDocument/2006/relationships/slide" Target="/ppt/slides/slide1.xml" Id="Rb8e59d5c10ca4aee" /><Relationship Type="http://schemas.openxmlformats.org/officeDocument/2006/relationships/slide" Target="/ppt/slides/slide2.xml" Id="R3065d65ec926493a" /><Relationship Type="http://schemas.openxmlformats.org/officeDocument/2006/relationships/slide" Target="/ppt/slides/slide3.xml" Id="R204b73dd0c6d43eb" /><Relationship Type="http://schemas.openxmlformats.org/officeDocument/2006/relationships/slide" Target="/ppt/slides/slide4.xml" Id="Rc77afe6856d346e9" /><Relationship Type="http://schemas.openxmlformats.org/officeDocument/2006/relationships/slide" Target="/ppt/slides/slide5.xml" Id="R077e963139e34794" /><Relationship Type="http://schemas.openxmlformats.org/officeDocument/2006/relationships/slide" Target="/ppt/slides/slide6.xml" Id="Rc11c7169b90b4a90" /><Relationship Type="http://schemas.openxmlformats.org/officeDocument/2006/relationships/slide" Target="/ppt/slides/slide7.xml" Id="R84214d811b4d4493" /><Relationship Type="http://schemas.openxmlformats.org/officeDocument/2006/relationships/slide" Target="/ppt/slides/slide8.xml" Id="R35692bb9bce04c1d" /><Relationship Type="http://schemas.openxmlformats.org/officeDocument/2006/relationships/slide" Target="/ppt/slides/slide9.xml" Id="Ra7f5507d0d9e4e7f" /><Relationship Type="http://schemas.openxmlformats.org/officeDocument/2006/relationships/slide" Target="/ppt/slides/slide10.xml" Id="Rc6a5423ab7974fd2" /><Relationship Type="http://schemas.openxmlformats.org/officeDocument/2006/relationships/slide" Target="/ppt/slides/slide11.xml" Id="R88f8276d5e2b4b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00ca44546447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Microalgae Website">
      <a:dk1>
        <a:srgbClr val="020B09"/>
      </a:dk1>
      <a:lt1>
        <a:srgbClr val="FFFFFF"/>
      </a:lt1>
      <a:dk2>
        <a:srgbClr val="0B2E27"/>
      </a:dk2>
      <a:lt2>
        <a:srgbClr val="EFF8EF"/>
      </a:lt2>
      <a:accent1>
        <a:srgbClr val="58C77C"/>
      </a:accent1>
      <a:accent2>
        <a:srgbClr val="70C7C0"/>
      </a:accent2>
      <a:accent3>
        <a:srgbClr val="D7E884"/>
      </a:accent3>
      <a:accent4>
        <a:srgbClr val="123C31"/>
      </a:accent4>
      <a:accent5>
        <a:srgbClr val="78D998"/>
      </a:accent5>
      <a:accent6>
        <a:srgbClr val="A4F0E8"/>
      </a:accent6>
      <a:hlink>
        <a:srgbClr val="178D5B"/>
      </a:hlink>
      <a:folHlink>
        <a:srgbClr val="0B2E27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icroalgae Websi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762000" dist="266700" dir="5400000">
              <a:srgbClr val="000000">
                <a:alpha val="26000"/>
              </a:srgbClr>
            </a:outerShdw>
          </a:effectLst>
        </a:effectStyle>
        <a:effectStyle>
          <a:effectLst>
            <a:outerShdw blurRad="552450" dist="209550" dir="5400000">
              <a:srgbClr val="061C16">
                <a:alpha val="16000"/>
              </a:srgbClr>
            </a:outerShdw>
          </a:effectLst>
        </a:effectStyle>
        <a:effectStyle>
          <a:effectLst>
            <a:outerShdw blurRad="323850" dist="133350" dir="5400000">
              <a:srgbClr val="06241C">
                <a:alpha val="8000"/>
              </a:srgbClr>
            </a:outerShdw>
          </a:effectLst>
        </a:effectStyle>
        <a:effectStyle>
          <a:effectLst>
            <a:outerShdw blurRad="361950" dist="152400" dir="5400000">
              <a:srgbClr val="06241C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7c3aec325694772" /><Relationship Type="http://schemas.openxmlformats.org/officeDocument/2006/relationships/notesMaster" Target="/ppt/notesMasters/notesMaster1.xml" Id="R2119cff1236843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824d8c647a4d6c" /><Relationship Type="http://schemas.openxmlformats.org/officeDocument/2006/relationships/notesMaster" Target="/ppt/notesMasters/notesMaster1.xml" Id="Rd44b2e1d378344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50483391174ceb" /><Relationship Type="http://schemas.openxmlformats.org/officeDocument/2006/relationships/notesMaster" Target="/ppt/notesMasters/notesMaster1.xml" Id="R4d67716f46154b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0353406a0442f4" /><Relationship Type="http://schemas.openxmlformats.org/officeDocument/2006/relationships/notesMaster" Target="/ppt/notesMasters/notesMaster1.xml" Id="Ra440c7ffb03946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46dc5fe4964fa0" /><Relationship Type="http://schemas.openxmlformats.org/officeDocument/2006/relationships/notesMaster" Target="/ppt/notesMasters/notesMaster1.xml" Id="R1a3f5177ba31480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094b13b3834889" /><Relationship Type="http://schemas.openxmlformats.org/officeDocument/2006/relationships/notesMaster" Target="/ppt/notesMasters/notesMaster1.xml" Id="Rb8432295d3cd47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dc5509595a4bb6" /><Relationship Type="http://schemas.openxmlformats.org/officeDocument/2006/relationships/notesMaster" Target="/ppt/notesMasters/notesMaster1.xml" Id="R0564932e467547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6051fec28045dc" /><Relationship Type="http://schemas.openxmlformats.org/officeDocument/2006/relationships/notesMaster" Target="/ppt/notesMasters/notesMaster1.xml" Id="Ra52486f76b094d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a7342796214537" /><Relationship Type="http://schemas.openxmlformats.org/officeDocument/2006/relationships/notesMaster" Target="/ppt/notesMasters/notesMaster1.xml" Id="Rc9fddd4b11a143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4ccaf61d604922" /><Relationship Type="http://schemas.openxmlformats.org/officeDocument/2006/relationships/notesMaster" Target="/ppt/notesMasters/notesMaster1.xml" Id="Rac1501eb16bf413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c23d4995834c33" /><Relationship Type="http://schemas.openxmlformats.org/officeDocument/2006/relationships/notesMaster" Target="/ppt/notesMasters/notesMaster1.xml" Id="Ra8ced507a09b4f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1)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assets/source/photobioreactor-restored-original.png</a:t>
            </a:r>
          </a:p>
          <a:p xmlns:a="http://schemas.openxmlformats.org/drawingml/2006/main">
            <a:r>
              <a:t>- Asset: public/brand/logo-light.svg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2)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assets/source/homepage-laboratory-original.png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3)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4)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Asset: assets/source/pilot-reactor-restored-original.png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5)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6)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7)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8)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9)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  <a:p xmlns:a="http://schemas.openxmlformats.org/drawingml/2006/main">
            <a:r>
              <a:t>- Canonical composition override: src/content/ru.ts — 55% Белки, 8% Жиры, 12% Углеводы, 25% Зольные компоненты</a:t>
            </a:r>
          </a:p>
          <a:p xmlns:a="http://schemas.openxmlformats.org/drawingml/2006/main">
            <a:r>
              <a:t>- Alternative slide-9 percentage claims from the source deck were intentionally removed; non-conflicting amino-acid, Omega-3, mineral, carotene and vitamin characteristics were retained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10)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Content and slide order: source_materials/presentations/new/final-v2/eco_fish_feeds_v2.pptx (slide 11)</a:t>
            </a:r>
          </a:p>
          <a:p xmlns:a="http://schemas.openxmlformats.org/drawingml/2006/main">
            <a:r>
              <a:t>- Visual system: current website source in src/app/globals.css and src/app/homepage.css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a189114ba14e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575308965f4a7e" /><Relationship Type="http://schemas.openxmlformats.org/officeDocument/2006/relationships/slideLayout" Target="/ppt/slideLayouts/slideLayout1.xml" Id="Radbbc47d8f294c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bbc47d8f294c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Microalgae Website">
      <a:dk1>
        <a:srgbClr val="020B09"/>
      </a:dk1>
      <a:lt1>
        <a:srgbClr val="FFFFFF"/>
      </a:lt1>
      <a:dk2>
        <a:srgbClr val="0B2E27"/>
      </a:dk2>
      <a:lt2>
        <a:srgbClr val="EFF8EF"/>
      </a:lt2>
      <a:accent1>
        <a:srgbClr val="58C77C"/>
      </a:accent1>
      <a:accent2>
        <a:srgbClr val="70C7C0"/>
      </a:accent2>
      <a:accent3>
        <a:srgbClr val="D7E884"/>
      </a:accent3>
      <a:accent4>
        <a:srgbClr val="123C31"/>
      </a:accent4>
      <a:accent5>
        <a:srgbClr val="78D998"/>
      </a:accent5>
      <a:accent6>
        <a:srgbClr val="A4F0E8"/>
      </a:accent6>
      <a:hlink>
        <a:srgbClr val="178D5B"/>
      </a:hlink>
      <a:folHlink>
        <a:srgbClr val="0B2E27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icroalgae Websi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762000" dist="266700" dir="5400000">
              <a:srgbClr val="000000">
                <a:alpha val="26000"/>
              </a:srgbClr>
            </a:outerShdw>
          </a:effectLst>
        </a:effectStyle>
        <a:effectStyle>
          <a:effectLst>
            <a:outerShdw blurRad="552450" dist="209550" dir="5400000">
              <a:srgbClr val="061C16">
                <a:alpha val="16000"/>
              </a:srgbClr>
            </a:outerShdw>
          </a:effectLst>
        </a:effectStyle>
        <a:effectStyle>
          <a:effectLst>
            <a:outerShdw blurRad="323850" dist="133350" dir="5400000">
              <a:srgbClr val="06241C">
                <a:alpha val="8000"/>
              </a:srgbClr>
            </a:outerShdw>
          </a:effectLst>
        </a:effectStyle>
        <a:effectStyle>
          <a:effectLst>
            <a:outerShdw blurRad="361950" dist="152400" dir="5400000">
              <a:srgbClr val="06241C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f9081cb8d4452d" /><Relationship Type="http://schemas.openxmlformats.org/officeDocument/2006/relationships/image" Target="/ppt/media/image.png" Id="R0f7edc4682b44f86" /><Relationship Type="http://schemas.openxmlformats.org/officeDocument/2006/relationships/image" Target="/ppt/media/image.svg" Id="R9cc343f849774046" /><Relationship Type="http://schemas.openxmlformats.org/officeDocument/2006/relationships/image" Target="/ppt/media/image2.png" Id="Ra79d2aff7f7d4d1e" /><Relationship Type="http://schemas.openxmlformats.org/officeDocument/2006/relationships/notesSlide" Target="/ppt/notesSlides/notesSlide1.xml" Id="R34018ca78eec4c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194ca63d664594" /><Relationship Type="http://schemas.openxmlformats.org/officeDocument/2006/relationships/image" Target="/ppt/media/image3.png" Id="Rb2444ebd934247da" /><Relationship Type="http://schemas.openxmlformats.org/officeDocument/2006/relationships/notesSlide" Target="/ppt/notesSlides/notesSlide2.xml" Id="Re05a56f632b946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0f85f835824f9c" /><Relationship Type="http://schemas.openxmlformats.org/officeDocument/2006/relationships/notesSlide" Target="/ppt/notesSlides/notesSlide3.xml" Id="R4d1ae0a41e3743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a4d7986b14068" /><Relationship Type="http://schemas.openxmlformats.org/officeDocument/2006/relationships/image" Target="/ppt/media/image4.png" Id="R7dca8ede13d849f6" /><Relationship Type="http://schemas.openxmlformats.org/officeDocument/2006/relationships/notesSlide" Target="/ppt/notesSlides/notesSlide4.xml" Id="R1a57a9e93e0643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0aefa23ae455c" /><Relationship Type="http://schemas.openxmlformats.org/officeDocument/2006/relationships/notesSlide" Target="/ppt/notesSlides/notesSlide5.xml" Id="Rb6d0342061c847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73975903084c3a" /><Relationship Type="http://schemas.openxmlformats.org/officeDocument/2006/relationships/notesSlide" Target="/ppt/notesSlides/notesSlide6.xml" Id="Rfe7f99d7c2ea43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ee412864d47cc" /><Relationship Type="http://schemas.openxmlformats.org/officeDocument/2006/relationships/notesSlide" Target="/ppt/notesSlides/notesSlide7.xml" Id="R6cf92429005948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65ed7b805f4cc7" /><Relationship Type="http://schemas.openxmlformats.org/officeDocument/2006/relationships/notesSlide" Target="/ppt/notesSlides/notesSlide8.xml" Id="R54a79ea98cd043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d1da6452aa45e0" /><Relationship Type="http://schemas.openxmlformats.org/officeDocument/2006/relationships/chart" Target="/ppt/slides/charts/chart1.xml" Id="R902e3689482444ae" /><Relationship Type="http://schemas.openxmlformats.org/officeDocument/2006/relationships/notesSlide" Target="/ppt/notesSlides/notesSlide9.xml" Id="R0ef0b072ae2b45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eb14f719046d5" /><Relationship Type="http://schemas.openxmlformats.org/officeDocument/2006/relationships/notesSlide" Target="/ppt/notesSlides/notesSlide10.xml" Id="R399edb4c279a46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00ab364c34d2e" /><Relationship Type="http://schemas.openxmlformats.org/officeDocument/2006/relationships/notesSlide" Target="/ppt/notesSlides/notesSlide11.xml" Id="R97f5406335bc4c34" /></Relationships>
</file>

<file path=ppt/slides/charts/chart1.xml><?xml version="1.0" encoding="utf-8"?>
<c:chartSpace xmlns:c="http://schemas.openxmlformats.org/drawingml/2006/chart">
  <c:lang val="en-US"/>
  <c:chart>
    <c:plotArea>
      <c:doughnutChart>
        <c:ser>
          <c:idx val="0"/>
          <c:order val="0"/>
          <c:tx>
            <c:v>Сухое вещество</c:v>
          </c:tx>
          <c:dPt>
            <c:idx val="0"/>
            <c:spPr>
              <a:solidFill xmlns:a="http://schemas.openxmlformats.org/drawingml/2006/main">
                <a:srgbClr val="58C77C"/>
              </a:solidFill>
            </c:spPr>
          </c:dPt>
          <c:dPt>
            <c:idx val="1"/>
            <c:spPr>
              <a:solidFill xmlns:a="http://schemas.openxmlformats.org/drawingml/2006/main">
                <a:srgbClr val="70C7C0"/>
              </a:solidFill>
            </c:spPr>
          </c:dPt>
          <c:dPt>
            <c:idx val="2"/>
            <c:spPr>
              <a:solidFill xmlns:a="http://schemas.openxmlformats.org/drawingml/2006/main">
                <a:srgbClr val="D7E884"/>
              </a:solidFill>
            </c:spPr>
          </c:dPt>
          <c:dPt>
            <c:idx val="3"/>
            <c:spPr>
              <a:solidFill xmlns:a="http://schemas.openxmlformats.org/drawingml/2006/main">
                <a:srgbClr val="B9C5BF"/>
              </a:solidFill>
            </c:spPr>
          </c:dPt>
          <c:cat>
            <c:strLit>
              <c:ptCount val="4"/>
              <c:pt idx="0">
                <c:v>Белки</c:v>
              </c:pt>
              <c:pt idx="1">
                <c:v>Жиры</c:v>
              </c:pt>
              <c:pt idx="2">
                <c:v>Углеводы</c:v>
              </c:pt>
              <c:pt idx="3">
                <c:v>Зольные компоненты</c:v>
              </c:pt>
            </c:strLit>
          </c:cat>
          <c:val>
            <c:numLit>
              <c:formatCode>General</c:formatCode>
              <c:ptCount val="4"/>
              <c:pt idx="0">
                <c:v>55</c:v>
              </c:pt>
              <c:pt idx="1">
                <c:v>8</c:v>
              </c:pt>
              <c:pt idx="2">
                <c:v>12</c:v>
              </c:pt>
              <c:pt idx="3">
                <c:v>25</c:v>
              </c:pt>
            </c:numLit>
          </c:val>
        </c:ser>
        <c:firstSliceAng val="0"/>
        <c:holeSize val="62"/>
      </c:doughnutChart>
      <c:spPr>
        <a:solidFill xmlns:a="http://schemas.openxmlformats.org/drawingml/2006/main">
          <a:srgbClr val="000000">
            <a:alpha val="0"/>
          </a:srgbClr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000000">
        <a:alpha val="0"/>
      </a:srgbClr>
    </a:solidFill>
    <a:ln xmlns:a="http://schemas.openxmlformats.org/drawingml/2006/main" w="0">
      <a:noFill/>
      <a:prstDash val="solid"/>
    </a:ln>
  </c:spPr>
</c:chartSpace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D439AA-F3B0-4B65-AA67-A181B97A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CF8514-B6D7-4390-8BCF-7F3D3357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2B20AA-A96F-46E5-A3E4-3E05921A5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7edc4682b44f86">
            <a:extLst>
              <a:ext uri="{96DAC541-7B7A-43D3-8B79-37D633B846F1}">
                <asvg:svgBlip xmlns:asvg="http://schemas.microsoft.com/office/drawing/2016/SVG/main" r:embed="R9cc343f84977404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1066800" y="457200"/>
            <a:ext cx="2857500" cy="5334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A8A383-498A-4DE9-896B-AA5FBEC13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4287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1EB8AB-D347-469E-944F-DBCE490A1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3525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АКВАКУЛЬТУРА И КОРМА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366C3E-27C5-4436-82B4-EEF2F0B7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90700"/>
            <a:ext cx="6191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93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93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Экологически чистые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93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93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корма и выращивание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938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938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рыбы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25326-9DED-4F37-84D9-12FD0A8DC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38600"/>
            <a:ext cx="5753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425" b="0">
                <a:solidFill>
                  <a:srgbClr val="C0D2CB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C0D2CB"/>
                </a:solidFill>
                <a:latin typeface="Manrope"/>
                <a:ea typeface="Manrope"/>
                <a:cs typeface="Manrope"/>
              </a:rPr>
              <a:t>Бизнес-проект по созданию новых кормов и выращиванию на них различных сортов рыб, птицы и других животных.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856A32-653F-4B42-8023-1B646D5F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67350"/>
            <a:ext cx="5286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30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B4F84-E471-4D2C-AC84-E42CFFCB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715000"/>
            <a:ext cx="5829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88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1088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Пророщенное зерно • микроводоросль хлорелла • водоподготовка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97D38C-BB96-44C6-9453-3BA28715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704850"/>
            <a:ext cx="3714750" cy="55054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>
              <a:alpha val="5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9d2aff7f7d4d1e"/>
          <a:srcRect xmlns:a="http://schemas.openxmlformats.org/drawingml/2006/main" l="26574" t="0" r="265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10475" y="790575"/>
            <a:ext cx="3543300" cy="5334000"/>
          </a:xfrm>
          <a:prstGeom xmlns:a="http://schemas.openxmlformats.org/drawingml/2006/main" prst="roundRect">
            <a:avLst>
              <a:gd name="adj" fmla="val 6989"/>
            </a:avLst>
          </a:prstGeom>
        </p:spPr>
      </p:pic>
    </p:spTree>
    <p:extLst>
      <p:ext uri="{BB962C8B-B14F-4D97-AF65-F5344CB8AC3E}">
        <p14:creationId xmlns:p14="http://schemas.microsoft.com/office/powerpoint/2010/main" val="10488803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565F24-F106-44EF-9E8B-1D95550D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0B5E2D-A1A5-4700-B9C7-0A4DD7CA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FA64EC-8C07-43E5-8943-52E63FF3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КОМПАНИЯ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99247D-9D44-4131-9194-77A5958DB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5715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4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Проект опирается на опыт компании,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4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исследований и промышленной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4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биотехнологии.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E27766-C705-46DC-A41A-5CF501736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298F1-6437-4AF9-BB9E-26B4E866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62200"/>
            <a:ext cx="497205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6000"/>
              </a:lnSpc>
              <a:buNone/>
              <a:defRPr sz="1388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Группа компаний «АЙСИ-ДЕВЕЛОПМЕНТ ГРУПП» основана в 2008 году и специализируется на разработке и распространении инновационных технологий производства и управления проектами.  Фундаментальные исследования и апробация технологий начались в 2000-х годах. Биотехнологи имеют более 30 лет опыта в разработке и внедрении решений для промышленности и сельского хозяйства.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493323-90F8-4242-BD06-B446425BB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5775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3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2008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08BFBA-194A-41B9-8389-61552299A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3530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год основания группы компаний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DB9083-69B2-4CB4-AF63-8EE9B64AE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85775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3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30+ лет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1B20A-2AAD-462E-99CC-331F0CBAE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3530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опыта биотехнологов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31CF81-75EF-401E-A704-837E83BD7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1495425"/>
            <a:ext cx="4267200" cy="4286250"/>
          </a:xfrm>
          <a:prstGeom xmlns:a="http://schemas.openxmlformats.org/drawingml/2006/main" prst="roundRect">
            <a:avLst>
              <a:gd name="adj" fmla="val 60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444ebd934247da"/>
          <a:srcRect xmlns:a="http://schemas.openxmlformats.org/drawingml/2006/main" l="21990" t="0" r="219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29450" y="1581150"/>
            <a:ext cx="4095750" cy="411480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</p:spTree>
    <p:extLst>
      <p:ext uri="{BB962C8B-B14F-4D97-AF65-F5344CB8AC3E}">
        <p14:creationId xmlns:p14="http://schemas.microsoft.com/office/powerpoint/2010/main" val="2056855575"/>
      </p:ext>
    </p:extLst>
  </p:cSld>
</p:sld>
</file>

<file path=ppt/slides/slide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6B34D4-FB6B-4018-A2B5-0808ADE9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2D9C58-154E-4D7C-A5A1-16D744D0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C38E6-2401-455D-88CE-C1FA40E8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A54F70-A92A-4996-B9FB-00489E33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AFAFD6-1E47-44E1-8D28-9F55F97E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МИССИЯ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7CD63-B657-41F2-A3FD-5CCA08C2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028700"/>
            <a:ext cx="100584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Научно-производственный кластер объединяет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корма, микроводоросли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 трансфер технологий.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E62FCD-203B-40A5-AF77-615710DA0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7C6178-8F5D-4CA8-ADD4-F911DD101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00350"/>
            <a:ext cx="3200400" cy="291465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7D008B-1BF4-4D11-BD4C-ADABE3C39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28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37E19-FFF8-436B-B4A2-EE30039F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90900"/>
            <a:ext cx="2743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Кормовая система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3CE4DB-DF0A-48D2-97F4-5E1946C3C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038600"/>
            <a:ext cx="27432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Промышленное производство сырья и конечных продуктов, включая корма для рыб на основе хлореллы.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663769-9FA0-46CF-A1E6-CCF3C23B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00350"/>
            <a:ext cx="3200400" cy="291465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FCE98C-967A-4B21-97B0-94B8E23E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028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25EA69-C4E4-427E-802C-0C6B435B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390900"/>
            <a:ext cx="2743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Компоненты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10C258-C577-4595-BE51-F33AAC34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038600"/>
            <a:ext cx="27432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Современные решения на основе микроводорослей и пророщенного зерна.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7424C2-1AAA-478E-92E4-1CD2FB18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800350"/>
            <a:ext cx="3200400" cy="291465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94ECDD-0A24-4DE6-AEC8-44A4BEC1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028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D659AF-0EF9-41A4-9A8D-ABFE065D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390900"/>
            <a:ext cx="2743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Трансфер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43A615-E417-40BE-B6E3-BCF4F056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038600"/>
            <a:ext cx="27432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42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Передача технологий и формирование научно-производственного кластера.</a:t>
            </a:r>
          </a:p>
        </p:txBody>
      </p:sp>
    </p:spTree>
    <p:extLst>
      <p:ext uri="{BB962C8B-B14F-4D97-AF65-F5344CB8AC3E}">
        <p14:creationId xmlns:p14="http://schemas.microsoft.com/office/powerpoint/2010/main" val="7835550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8C2D84-91CE-4056-9FEC-38219C74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721548-F873-4CA7-BF37-7314E278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96BF96-50D9-4BAD-8DA4-D19D796B5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ЭФФЕКТИВНОСТЬ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F0EBA-D3FA-4ED7-B311-271681D90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9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9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Ускорение производства в 4–5 раз должно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29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9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поддержать быстрое развёртывание заводов.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5BB9FB-C952-4F83-85FB-5D70D0D9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F74273-C3DF-481D-90F8-A0667F7B6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133600"/>
            <a:ext cx="10058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463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463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Наша запатентованная промышленная технология рассчитана на ускорение производства и быстрое развёртывание заводов.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579143-5899-40D0-9E08-BE84F8B9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14650"/>
            <a:ext cx="3409950" cy="2876550"/>
          </a:xfrm>
          <a:prstGeom xmlns:a="http://schemas.openxmlformats.org/drawingml/2006/main" prst="roundRect">
            <a:avLst>
              <a:gd name="adj" fmla="val 86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1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ca8ede13d849f6"/>
          <a:srcRect xmlns:a="http://schemas.openxmlformats.org/drawingml/2006/main" l="0" t="20182" r="0" b="201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6800" y="2990850"/>
            <a:ext cx="3257550" cy="2724150"/>
          </a:xfrm>
          <a:prstGeom xmlns:a="http://schemas.openxmlformats.org/drawingml/2006/main" prst="roundRect">
            <a:avLst>
              <a:gd name="adj" fmla="val 6294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8EF2BB-A145-4E49-8C3A-0F633C83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9527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92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92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4–5×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C6915F-A70B-42E7-99DB-B686F302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9718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38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ускорение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55C849-541C-4C26-9791-C4C998EB8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238500"/>
            <a:ext cx="3905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13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13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Проектное увеличение скорости производства.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2C5709-4565-45E8-B6D7-D99481B1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790950"/>
            <a:ext cx="6172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27F3CD-BDF6-47F4-94BB-25D918EB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9433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серия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5D56DA-5D96-4085-89D0-219EB422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9624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38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заводов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943C21-0DC9-4D38-BCE3-BA0C91D6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229100"/>
            <a:ext cx="3905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13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13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Производство микроводоросли хлорелла в короткие сроки.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A833BB-F8F3-42C3-B117-2EEDEB76B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781550"/>
            <a:ext cx="6172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AA42B7-6480-4D36-8D5A-AA6CBB28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2 компонента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7D8F9B-CC86-419F-86BC-54CE83B0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9530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38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38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ядро корма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C372BE-AD1A-4BF0-BF98-82FD8139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5219700"/>
            <a:ext cx="3905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13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13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Микроводоросль и пророщенное зерно.</a:t>
            </a:r>
          </a:p>
        </p:txBody>
      </p:sp>
    </p:spTree>
    <p:extLst>
      <p:ext uri="{BB962C8B-B14F-4D97-AF65-F5344CB8AC3E}">
        <p14:creationId xmlns:p14="http://schemas.microsoft.com/office/powerpoint/2010/main" val="1523637329"/>
      </p:ext>
    </p:extLst>
  </p:cSld>
</p:sld>
</file>

<file path=ppt/slides/slide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9D4B69-9C40-4BA4-B944-F525A2D4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9959D4-4162-4D9D-860B-BAF755FC0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6CCF8-87F8-4A90-B01B-49FB3EB8E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2EA53F-1BD8-4549-81F8-D23D86F7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A1E2EA-1768-4E83-95E8-78B0093D1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ПРОБЛЕМА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A7A710-BED6-4BBB-8BB2-8A0B06B71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Импортная стоимость и низкая биодоступность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синтетических добавок ограничивают кормовую систему.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746398-2911-480E-8DE7-3690A8004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8F323A-12D9-4DE1-9463-FA650AB64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971800"/>
            <a:ext cx="308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0C7C0">
                <a:alpha val="30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A77B51-C605-4A9A-BC64-826F7302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14700"/>
            <a:ext cx="3086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4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2×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3250C7-403B-4000-8C80-5413393D4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19550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Стоимость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02C38B-6641-4495-B1C0-2681C6A3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81500"/>
            <a:ext cx="3086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38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Зарубежные корма для осетровых и лососевых пород обходятся примерно вдвое дороже.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D05987-D31F-46AF-8BF2-A4312A11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71800"/>
            <a:ext cx="308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0C7C0">
                <a:alpha val="30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C11B55-2EEF-4A80-ADC7-F39901F7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314700"/>
            <a:ext cx="3086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7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7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20–30%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AFF36D-3526-483C-8D94-870F67EB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019550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Потенциал прибыли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8EA76E-F3EF-4C10-B8ED-8700DA4BE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81500"/>
            <a:ext cx="3086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38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Природные компоненты и полноценное кормление дают потенциал увеличения прибыли на 20–30%.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B68C9B-B8FA-47DC-BDB6-7E6DCE39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971800"/>
            <a:ext cx="3086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0C7C0">
                <a:alpha val="30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F34DC7-18C4-479A-943F-8357CB911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314700"/>
            <a:ext cx="3086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2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низкая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73549F-7FF6-43AB-AA51-BF56E3495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019550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Биодоступность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7365BA-8C59-46C3-870D-12FF738B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381500"/>
            <a:ext cx="30861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38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8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Искусственно синтезированные вещества описаны как менее доступные для усвоения.</a:t>
            </a:r>
          </a:p>
        </p:txBody>
      </p:sp>
    </p:spTree>
    <p:extLst>
      <p:ext uri="{BB962C8B-B14F-4D97-AF65-F5344CB8AC3E}">
        <p14:creationId xmlns:p14="http://schemas.microsoft.com/office/powerpoint/2010/main" val="15747039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4F12D0-7FFA-471F-8D4F-3F6F6145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00B1F-F76B-4D32-93F8-C30AA141F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DD109D-6A76-49DC-84CD-5CFC1CE8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A66EC-655E-4C56-8073-ECA44041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СРАВНЕНИЕ КОРМОВ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DE6880-23B1-4347-890D-F851DB6D8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Предлагаемый корм меняет состав: пророщенное зерно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и хлорелла вместо традиционной комбинации.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F6C2A7-76FE-44FC-A2F2-8D6BF38F5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4F0548-A282-4E6D-8B51-33C47E234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47950"/>
            <a:ext cx="4762500" cy="314325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A54272-A4C3-4310-B11B-57D740007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876550"/>
            <a:ext cx="430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ТРАДИЦИОННЫЕ КОРМА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D9E5DC-A9D3-4956-BBA3-76472914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162300"/>
            <a:ext cx="430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Традиционные корма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242617-FC60-4FA1-AA44-C31EB465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714750"/>
            <a:ext cx="43053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• Зерновые культуры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• Рыбий жир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• Рыбная и костная мука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Загрязнённое зерно связано с бактериальными заболеваниями, применением антибиотиков и снижением качества рыбы.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18DAB6-BFE2-4CC2-9DB1-6C7ABE0E6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647950"/>
            <a:ext cx="4762500" cy="314325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0B2E27"/>
          </a:solidFill>
          <a:ln xmlns:a="http://schemas.openxmlformats.org/drawingml/2006/main" w="9525">
            <a:solidFill>
              <a:srgbClr val="0B2E27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D0C3B2-AC72-42A6-B2B2-3FFA7F6FF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876550"/>
            <a:ext cx="430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ПРЕДЛАГАЕМЫЕ КОРМА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06A6D1-DEC8-4743-886B-126667A8C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62300"/>
            <a:ext cx="430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Предлагаемые корма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DAE239-DD6F-4635-BA47-3362B4CC1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714750"/>
            <a:ext cx="430530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• Пророщенное зерно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• Микроводоросль хлорелла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Пророщенное зерно повышает питательную ценность и усвояемость; хлорелла рассматривается как замена рыбьего жира и поддержка качества воды.</a:t>
            </a:r>
          </a:p>
        </p:txBody>
      </p:sp>
    </p:spTree>
    <p:extLst>
      <p:ext uri="{BB962C8B-B14F-4D97-AF65-F5344CB8AC3E}">
        <p14:creationId xmlns:p14="http://schemas.microsoft.com/office/powerpoint/2010/main" val="2052934928"/>
      </p:ext>
    </p:extLst>
  </p:cSld>
</p:sld>
</file>

<file path=ppt/slides/slide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17F0CF9-CB67-4AF2-82D2-183535BB6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9C2D8D-DF71-4670-AA20-ED78BAAC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3A1318-E06D-4BA1-946A-D50E84FA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86261-9EBA-4D4D-9528-1E17FBB9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ПРОРОЩЕННОЕ ЗЕРНО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058D5-6B9F-4DEB-9EC5-6F1F4B6CD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2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Электроактивация сокращает проращивание до 6–12 часов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2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 меняет усвояемость корма.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174C26-71E6-4DBF-9478-B1B961F5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5EE0D2-5EC1-4464-81BB-A2B3D72C4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81300"/>
            <a:ext cx="3276600" cy="3067050"/>
          </a:xfrm>
          <a:prstGeom xmlns:a="http://schemas.openxmlformats.org/drawingml/2006/main" prst="roundRect">
            <a:avLst>
              <a:gd name="adj" fmla="val 559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E7A7C-EC27-4E81-B969-638F3DDEC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09900"/>
            <a:ext cx="2819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КАТОЛИТ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13AA1B-B2AD-40C1-8217-A559DB103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71850"/>
            <a:ext cx="2819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3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43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6–12 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9D9E0F-68E2-43C4-98D8-6764D56D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286250"/>
            <a:ext cx="28194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500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Биостимулятор ускоряет прорастание семян.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A69EFE-CBD5-4D75-BED7-24BBE048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81300"/>
            <a:ext cx="3048000" cy="140970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242226-8F79-4E12-B144-05750BA2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390900"/>
            <a:ext cx="2590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63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863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Расщепление запасов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574129-71E5-47A6-A119-FB855DA43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990850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ферменты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6A76CD-C44E-4DB1-BB6C-382794FFE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714750"/>
            <a:ext cx="2590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63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163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Белки, жиры и углеводы становятся легче для усвоения.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398F32-B590-4A9A-9F44-AB3CF49C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781300"/>
            <a:ext cx="3048000" cy="140970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084713-B7AB-4035-8E30-6978D3BC7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390900"/>
            <a:ext cx="2590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63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863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Рост рыбы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09B828-B645-407D-817A-E080F6B31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990850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10–15%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B9C9EB-28CD-49ED-A597-890CBB6CC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714750"/>
            <a:ext cx="2590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63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163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Проектный показатель увеличения скорости роста.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F685BF-D2E5-4018-ADA3-8A0EE13A6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400550"/>
            <a:ext cx="3048000" cy="140970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7CF947-5DF4-4CE8-B57C-9D3C4C5AD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5010150"/>
            <a:ext cx="2590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63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863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Меньше отходов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689BD8-6A5E-4F72-878F-F80B35880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4610100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10–15%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402816-FF10-4C08-A85F-ADEA6B29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5334000"/>
            <a:ext cx="2590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63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163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Снижение отходов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0B2710-345B-4799-91DF-390A7CA2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400550"/>
            <a:ext cx="3048000" cy="1409700"/>
          </a:xfrm>
          <a:prstGeom xmlns:a="http://schemas.openxmlformats.org/drawingml/2006/main" prst="roundRect">
            <a:avLst>
              <a:gd name="adj" fmla="val 12162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EF6B59-0E07-4A2C-9A31-8470A2A6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010150"/>
            <a:ext cx="2590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63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863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Культура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C1C00A-E9A3-4632-B3CE-E444ADFE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610100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амарант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CA1E49-F446-4043-A34A-B8834D4D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334000"/>
            <a:ext cx="2590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63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163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Высокоурожайный источник белка и микроэлементов.</a:t>
            </a:r>
          </a:p>
        </p:txBody>
      </p:sp>
    </p:spTree>
    <p:extLst>
      <p:ext uri="{BB962C8B-B14F-4D97-AF65-F5344CB8AC3E}">
        <p14:creationId xmlns:p14="http://schemas.microsoft.com/office/powerpoint/2010/main" val="15215850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610D33-DB84-4C54-B73A-832BC6950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D67519-334D-4ABF-9925-634513CE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9D4C6A-4255-4401-A786-DB6DE3DC8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ХЛОРЕЛЛА В АКВАКУЛЬТУРЕ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E56C3-0F4C-43EB-9786-72D8B1D3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Хлорелла одновременно включена в кормовую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и водную часть системы.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881F75-A937-4D1D-8961-3A00E7FDD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EBB090-2F91-4857-B1BF-731D0E1C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49149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BFDA75-2326-47BD-A7EE-947B5B083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52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5B1B5-F6E5-4200-AE92-93E34FAD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105150"/>
            <a:ext cx="445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Биологическая очистка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2DE8A4-846B-4CE1-9CC8-4889028A0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00450"/>
            <a:ext cx="4457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2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Предотвращение «цветения» воды и формирование благоприятной среды.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751C70-7554-45BC-842D-24BEC53D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24150"/>
            <a:ext cx="49149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4DB8F-F099-4FF4-9CE9-E4B2E485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952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018B2B-0E14-45C4-8C3A-C0BF8D0B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05150"/>
            <a:ext cx="445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Ценный корм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029D5B-8C4F-423A-B031-1D6809A4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00450"/>
            <a:ext cx="4457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2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Комплекс аминокислот, витаминов, микро- и макроэлементов.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EE7A0E-DFDC-40C2-A68E-6CA4BB35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43400"/>
            <a:ext cx="49149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195C3D-5C67-4098-8606-D98113F02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5720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C36996-0D02-4168-A414-D3829402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724400"/>
            <a:ext cx="445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Насыщение кислородом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BC136A-7F5A-4601-98E6-8606EA6A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219700"/>
            <a:ext cx="4457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2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Поглощение CO₂ и выделение кислорода.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6F5C9D-8A09-4B08-BD0A-2C5C54928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343400"/>
            <a:ext cx="49149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CFEFC">
              <a:alpha val="96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2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33319F-8671-4FF6-8704-1318CA018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5720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473477-0877-42BE-AC91-F00A67ECD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724400"/>
            <a:ext cx="445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Модернизация УЗВ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D051FC-FAFC-48A6-B20C-A23D8A70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219700"/>
            <a:ext cx="4457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275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Проект предусматривает возможность отказа от биофильтров, кислородных станций и озонаторов.</a:t>
            </a:r>
          </a:p>
        </p:txBody>
      </p:sp>
    </p:spTree>
    <p:extLst>
      <p:ext uri="{BB962C8B-B14F-4D97-AF65-F5344CB8AC3E}">
        <p14:creationId xmlns:p14="http://schemas.microsoft.com/office/powerpoint/2010/main" val="8417975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B653517-70F9-472B-8529-C5E5820A0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905250" cy="4667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CDB96">
                  <a:alpha val="16000"/>
                </a:srgbClr>
              </a:gs>
              <a:gs pos="72000">
                <a:srgbClr val="5CDB96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3A3F1-A8B9-4D53-9C7C-D2EE8850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3333750" cy="3524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8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639320-7621-4D51-9074-D7F24927E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58C77C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BA731E-96BF-4563-A481-905BF05C1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СОСТАВ ХЛОРЕЛЛЫ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3AA9E2-20FD-41FD-9486-4A9307C18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Белок и микрокомпоненты формируют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600" b="1">
                <a:solidFill>
                  <a:srgbClr val="071A16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071A16"/>
                </a:solidFill>
                <a:latin typeface="Manrope"/>
                <a:ea typeface="Manrope"/>
                <a:cs typeface="Manrope"/>
              </a:rPr>
              <a:t>пищевую ценность хлореллы.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235C9-AA1F-4068-9545-C653AAD90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65756E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DA5387-04E2-4560-8416-A5646B5D1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43150"/>
            <a:ext cx="3714750" cy="3638550"/>
          </a:xfrm>
          <a:prstGeom xmlns:a="http://schemas.openxmlformats.org/drawingml/2006/main" prst="roundRect">
            <a:avLst>
              <a:gd name="adj" fmla="val 5236"/>
            </a:avLst>
          </a:prstGeom>
          <a:solidFill xmlns:a="http://schemas.openxmlformats.org/drawingml/2006/main">
            <a:srgbClr val="FCFEFC">
              <a:alpha val="92000"/>
            </a:srgbClr>
          </a:solidFill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3"/>
          <a:fontRef xmlns:a="http://schemas.openxmlformats.org/drawingml/2006/main" idx="major"/>
        </p:style>
      </p:sp>
      <p:graphicFrame>
        <p:nvGraphicFramePr>
          <p:cNvPr id="41" name="Chart"/>
          <p:cNvGraphicFramePr/>
          <p:nvPr/>
        </p:nvGraphicFramePr>
        <p:xfrm>
          <a:off xmlns:a="http://schemas.openxmlformats.org/drawingml/2006/main" x="1238250" y="2609850"/>
          <a:ext xmlns:a="http://schemas.openxmlformats.org/drawingml/2006/main" cx="3371850" cy="25908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02e3689482444ae"/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B6614A-673A-4838-AB3B-13E489DBE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3476625"/>
            <a:ext cx="114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5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25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100%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1113BD-4948-4596-A0B9-F5F79B52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943350"/>
            <a:ext cx="106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788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788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СУХОЕ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788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788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ВЕЩЕСТВО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5B5DB2-CCFF-497A-894B-F906C70E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5146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C77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672BF8-48AE-467B-B1C5-B5751B05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419350"/>
            <a:ext cx="685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55%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A72C90-CF5B-47F5-8D04-F2116D2A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Белки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2109CB-7635-4A85-AC93-85B482757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409825"/>
            <a:ext cx="2533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63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163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Все десять незаменимых аминокислот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D5FC8B-B93E-448E-A4CC-9B6B1F6C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990850"/>
            <a:ext cx="590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6A378-46E0-427C-BD93-A2FB9CA8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1623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C7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830119-981B-43EB-BA6B-4AFB7291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067050"/>
            <a:ext cx="685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8%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202CE5-7708-4833-9689-0A20E47D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0861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Жиры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BE4348-F635-49E4-89E1-2450CBA8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057525"/>
            <a:ext cx="2533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63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163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Омега-3 и ненасыщенные кислоты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D02363-96D0-4790-9DFE-8FC2F142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638550"/>
            <a:ext cx="590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6FCA83-B243-42F5-B289-3A1F9F8BC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8100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E88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2BF95F-D625-4F8E-8097-4ED479236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714750"/>
            <a:ext cx="685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12%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E41C81-67C3-4578-979A-BEE56772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7338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Углеводы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D94272-98F5-45AC-9184-349BC4A16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286250"/>
            <a:ext cx="590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0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E5C5E9-0137-4451-89AB-59F7CBBC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4577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C5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C97107-60A1-4CFB-903C-2399FA65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362450"/>
            <a:ext cx="685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25%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03B571-8DBB-498C-9AD0-812E0E92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3815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0B2E27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0B2E27"/>
                </a:solidFill>
                <a:latin typeface="Manrope"/>
                <a:ea typeface="Manrope"/>
                <a:cs typeface="Manrope"/>
              </a:rPr>
              <a:t>Зольные компоненты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256552-17CB-427C-9FA6-69D84920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352925"/>
            <a:ext cx="2533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63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163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P, S, Mg, I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23967BF-C8BB-4ABF-AC4F-164DFF3B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972050"/>
            <a:ext cx="590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6241C">
                <a:alpha val="14000"/>
              </a:srgbClr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5B9D2DF-EA3B-4A3F-AB4B-31D73629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20065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Каротин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EF964D0-F9FB-422A-8B73-14F36BF25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16255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088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088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В 3 раза больше, чем в травяной муке; предшественник витамина A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57F9057-0F4A-48E4-B39B-9466CAA4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5200650"/>
            <a:ext cx="876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178D5B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178D5B"/>
                </a:solidFill>
                <a:latin typeface="Manrope"/>
                <a:ea typeface="Manrope"/>
                <a:cs typeface="Manrope"/>
              </a:rPr>
              <a:t>Витамины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129CB20-68CA-43A5-B082-0B914D99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5200650"/>
            <a:ext cx="800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63" b="0">
                <a:solidFill>
                  <a:srgbClr val="65756E"/>
                </a:solidFill>
                <a:latin typeface="Manrope"/>
                <a:ea typeface="Manrope"/>
                <a:cs typeface="Manrope"/>
              </a:defRPr>
            </a:pPr>
            <a:r>
              <a:rPr sz="1163" b="0">
                <a:solidFill>
                  <a:srgbClr val="65756E"/>
                </a:solidFill>
                <a:latin typeface="Manrope"/>
                <a:ea typeface="Manrope"/>
                <a:cs typeface="Manrope"/>
              </a:rPr>
              <a:t>C, B12 и D</a:t>
            </a:r>
          </a:p>
        </p:txBody>
      </p:sp>
    </p:spTree>
    <p:extLst>
      <p:ext uri="{BB962C8B-B14F-4D97-AF65-F5344CB8AC3E}">
        <p14:creationId xmlns:p14="http://schemas.microsoft.com/office/powerpoint/2010/main" val="937397824"/>
      </p:ext>
    </p:extLst>
  </p:cSld>
</p:sld>
</file>

<file path=ppt/slides/slide10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2C1A60-FD12-4077-B59B-6C08CAB37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319E56-4A8D-4378-98C4-36E6AD86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E630BD-006D-44CD-8F08-6E029A36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0C7C0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C93B33-CD6A-4273-9517-21B984C0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AEF807-B97F-4616-B2F6-1AAD8AB2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ЭМ И ВОДОПОДГОТОВКА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3B6599-33AB-4C11-83A0-BB3CF0B80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ЭМ-технология и активированная вода образуют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5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5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единый контур подготовки.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85CCC9-A194-4F94-8B5C-EBDB9F35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BD0E3A-B762-484B-A006-25AC1DFA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43200"/>
            <a:ext cx="49149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3E867B-7290-4465-B6AA-A55BAE950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71850"/>
            <a:ext cx="445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63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863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Штаммы ЭМ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875586-D5EC-4D36-8623-7CD7E619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52750"/>
            <a:ext cx="445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80+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7DAF43-6E6F-4CCD-AB89-81996C681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76650"/>
            <a:ext cx="445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Микроорганизмы, регенерация и питательные вещества.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A32AF-94EB-44F4-BC6B-D1B3A105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43200"/>
            <a:ext cx="49149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1BF517-4CF2-4635-84FF-EC118D93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371850"/>
            <a:ext cx="445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63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863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Совмещение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8C1543-37F9-4E0C-85EF-1B417770F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952750"/>
            <a:ext cx="445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ЭМ + Chlorella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2C368A-BB06-4230-B676-5400A325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76650"/>
            <a:ext cx="445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Усвоение компонентов и разложение плотной оболочки.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09FBBD-23D8-4211-8FC0-AEBDD68F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62450"/>
            <a:ext cx="49149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D6A99A-E4FA-4833-8FBD-880EDF0FB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91100"/>
            <a:ext cx="445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63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863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Католит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275289-945E-4F6B-B087-3B3D5A96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572000"/>
            <a:ext cx="445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−60…−200 мВ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1BB668-C3DA-482B-9493-0AEF9EC0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5295900"/>
            <a:ext cx="445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Отрицательный ОВП активированной воды.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2F5DB6-404C-4687-AF91-6B11CD61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362450"/>
            <a:ext cx="4914900" cy="14287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B37E87-2118-4655-8768-6468F5F7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991100"/>
            <a:ext cx="445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63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863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Результат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C05479-F2AC-4FD2-A69B-F7216EC5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572000"/>
            <a:ext cx="4457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здоровье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BBFE51-3E2E-4D2F-838D-25FB3E6D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295900"/>
            <a:ext cx="4457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75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Рост, развитие, снижение отхода молоди и отказ от антибиотиков.</a:t>
            </a:r>
          </a:p>
        </p:txBody>
      </p:sp>
    </p:spTree>
    <p:extLst>
      <p:ext uri="{BB962C8B-B14F-4D97-AF65-F5344CB8AC3E}">
        <p14:creationId xmlns:p14="http://schemas.microsoft.com/office/powerpoint/2010/main" val="396783835"/>
      </p:ext>
    </p:extLst>
  </p:cSld>
</p:sld>
</file>

<file path=ppt/slides/slide1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31510"/>
            </a:gs>
            <a:gs pos="52000">
              <a:srgbClr val="06271F"/>
            </a:gs>
            <a:gs pos="100000">
              <a:srgbClr val="031813"/>
            </a:gs>
          </a:gsLst>
          <a:lin ang="744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7E8577-C11D-4860-A9A2-BBCFCC362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714750"/>
            <a:ext cx="4000500" cy="314325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70C7C0">
                  <a:alpha val="12000"/>
                </a:srgbClr>
              </a:gs>
              <a:gs pos="72000">
                <a:srgbClr val="70C7C0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809D8-2318-456C-BFA5-4F619293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0"/>
            <a:ext cx="3667125" cy="3429000"/>
          </a:xfrm>
          <a:prstGeom xmlns:a="http://schemas.openxmlformats.org/drawingml/2006/main" prst="ellipse">
            <a:avLst/>
          </a:prstGeom>
          <a:gradFill xmlns:a="http://schemas.openxmlformats.org/drawingml/2006/main">
            <a:gsLst>
              <a:gs pos="0">
                <a:srgbClr val="58C77C">
                  <a:alpha val="15000"/>
                </a:srgbClr>
              </a:gs>
              <a:gs pos="74000">
                <a:srgbClr val="58C77C">
                  <a:alpha val="0"/>
                </a:srgbClr>
              </a:gs>
            </a:gsLst>
            <a:path path="shape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B02E7-F930-4291-ADFB-3311AEC9E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04850"/>
            <a:ext cx="285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78D99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44183-1950-4404-B6A2-3A805012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6286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ИНТЕГРИРОВАННАЯ СХЕМА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FB78B0-D69B-44B7-AADE-DB9367FAE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90600"/>
            <a:ext cx="1005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Мы объединяем подготовку корма, биологический компонент,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33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воду и результат выращивания.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44335-065A-4E1A-81DA-5D7B5824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150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B9CBC4">
                    <a:alpha val="70000"/>
                  </a:srgbClr>
                </a:solidFill>
                <a:latin typeface="Manrope"/>
                <a:ea typeface="Manrope"/>
                <a:cs typeface="Manrope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A03EC-D4B0-4937-9ACC-4A8994550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3562350"/>
            <a:ext cx="8458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0C7C0">
                <a:alpha val="45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78ABEC-4B86-4B3C-B61D-0648EFF39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429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D998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C020D4-98CD-4770-93BF-AF1D192F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67150"/>
            <a:ext cx="2343150" cy="177165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27289C-74DB-41AB-9C9A-A942DB87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095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6455D9-2E93-4BBE-9D45-1764EA93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305300"/>
            <a:ext cx="1885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Проращивание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8A4E47-EB77-408D-9A1C-B18EE6CCE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800600"/>
            <a:ext cx="18859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3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3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Зерно + электроактивированные растворы.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19AE3A-C66E-4B7E-8A0B-20124D14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29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D998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C4BD22-3AAD-4BC2-A2F1-FDA80AA8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867150"/>
            <a:ext cx="2343150" cy="177165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E1DEFA-2AF2-49CE-AF0C-EAE99D7A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095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579EAC-2C1A-47DE-B8A8-C789A9BD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305300"/>
            <a:ext cx="1885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Хлорелла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0F6E8B-BCFB-48D7-9A80-D6447D12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800600"/>
            <a:ext cx="18859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3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3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Кормовой и водный биокомпонент.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AF6AA8-445F-412A-94F9-42DE29627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429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8D998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46FCA1-347A-4BC4-B224-D323309A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67150"/>
            <a:ext cx="2343150" cy="177165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C5B2A8-A5AB-4007-B257-7BB6BFEAF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095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0E1437-6FC7-4835-9C38-9170A45BF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305300"/>
            <a:ext cx="1885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Водная среда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9CFF16-2134-4485-B1DA-F678657F4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800600"/>
            <a:ext cx="18859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3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3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Очистка, кислород и УЗВ.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AA1957-53BC-4CD0-81C8-999F8A81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429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E884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F7C2C0-52EE-4CDC-B636-1FFB9E0FA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867150"/>
            <a:ext cx="2343150" cy="1771650"/>
          </a:xfrm>
          <a:prstGeom xmlns:a="http://schemas.openxmlformats.org/drawingml/2006/main" prst="roundRect">
            <a:avLst>
              <a:gd name="adj" fmla="val 9677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6F8F4">
                <a:alpha val="16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9072AA-98DF-4B38-8C40-C9A55C81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95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70C7C0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70C7C0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97EA129-AD9A-4E5D-B746-34F4DC05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305300"/>
            <a:ext cx="1885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Выращивание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354CF6-2006-4C4A-B8D4-9C0D1E37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800600"/>
            <a:ext cx="18859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38" b="0">
                <a:solidFill>
                  <a:srgbClr val="B9CBC4"/>
                </a:solidFill>
                <a:latin typeface="Manrope"/>
                <a:ea typeface="Manrope"/>
                <a:cs typeface="Manrope"/>
              </a:defRPr>
            </a:pPr>
            <a:r>
              <a:rPr sz="1238" b="0">
                <a:solidFill>
                  <a:srgbClr val="B9CBC4"/>
                </a:solidFill>
                <a:latin typeface="Manrope"/>
                <a:ea typeface="Manrope"/>
                <a:cs typeface="Manrope"/>
              </a:rPr>
              <a:t>Рост рыбы и снижение отходов как проектные показатели.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3364FC-5F9E-47E6-A6F8-C5556AAD5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43600"/>
            <a:ext cx="10058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350" b="1">
                <a:solidFill>
                  <a:srgbClr val="78D998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78D998"/>
                </a:solidFill>
                <a:latin typeface="Manrope"/>
                <a:ea typeface="Manrope"/>
                <a:cs typeface="Manrope"/>
              </a:rPr>
              <a:t>Единый контур сохраняет показатели проращивания, роста, отходов и водоподготовки.</a:t>
            </a:r>
          </a:p>
        </p:txBody>
      </p:sp>
    </p:spTree>
    <p:extLst>
      <p:ext uri="{BB962C8B-B14F-4D97-AF65-F5344CB8AC3E}">
        <p14:creationId xmlns:p14="http://schemas.microsoft.com/office/powerpoint/2010/main" val="763649307"/>
      </p:ext>
    </p:extLst>
  </p:cSld>
</p:sld>
</file>

<file path=ppt/theme/theme1.xml><?xml version="1.0" encoding="utf-8"?>
<a:theme xmlns:a="http://schemas.openxmlformats.org/drawingml/2006/main" name="ChatGPT">
  <a:themeElements>
    <a:clrScheme name="Microalgae Website">
      <a:dk1>
        <a:srgbClr val="020B09"/>
      </a:dk1>
      <a:lt1>
        <a:srgbClr val="FFFFFF"/>
      </a:lt1>
      <a:dk2>
        <a:srgbClr val="0B2E27"/>
      </a:dk2>
      <a:lt2>
        <a:srgbClr val="EFF8EF"/>
      </a:lt2>
      <a:accent1>
        <a:srgbClr val="58C77C"/>
      </a:accent1>
      <a:accent2>
        <a:srgbClr val="70C7C0"/>
      </a:accent2>
      <a:accent3>
        <a:srgbClr val="D7E884"/>
      </a:accent3>
      <a:accent4>
        <a:srgbClr val="123C31"/>
      </a:accent4>
      <a:accent5>
        <a:srgbClr val="78D998"/>
      </a:accent5>
      <a:accent6>
        <a:srgbClr val="A4F0E8"/>
      </a:accent6>
      <a:hlink>
        <a:srgbClr val="178D5B"/>
      </a:hlink>
      <a:folHlink>
        <a:srgbClr val="0B2E27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icroalgae Websi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762000" dist="266700" dir="5400000">
              <a:srgbClr val="000000">
                <a:alpha val="26000"/>
              </a:srgbClr>
            </a:outerShdw>
          </a:effectLst>
        </a:effectStyle>
        <a:effectStyle>
          <a:effectLst>
            <a:outerShdw blurRad="552450" dist="209550" dir="5400000">
              <a:srgbClr val="061C16">
                <a:alpha val="16000"/>
              </a:srgbClr>
            </a:outerShdw>
          </a:effectLst>
        </a:effectStyle>
        <a:effectStyle>
          <a:effectLst>
            <a:outerShdw blurRad="323850" dist="133350" dir="5400000">
              <a:srgbClr val="06241C">
                <a:alpha val="8000"/>
              </a:srgbClr>
            </a:outerShdw>
          </a:effectLst>
        </a:effectStyle>
        <a:effectStyle>
          <a:effectLst>
            <a:outerShdw blurRad="361950" dist="152400" dir="5400000">
              <a:srgbClr val="06241C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2026-08-08T09:18:07.0910000Z</dcterms:created>
  <dcterms:modified xsi:type="dcterms:W3CDTF">2026-08-08T09:18:07.0910000Z</dcterms:modified>
</coreProperties>
</file>