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charts/chart1.xml" ContentType="application/vnd.openxmlformats-officedocument.drawingml.chart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0d2ac56c4e4407b" /><Relationship Type="http://schemas.openxmlformats.org/officeDocument/2006/relationships/extended-properties" Target="/docProps/app.xml" Id="Rf0820432590348a3" /><Relationship Type="http://schemas.openxmlformats.org/officeDocument/2006/relationships/officeDocument" Target="/ppt/presentation.xml" Id="Rd3169a51e87e4d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01dd05bc514504"/>
  </p:sldMasterIdLst>
  <p:notesMasterIdLst>
    <p:notesMasterId xmlns:r="http://schemas.openxmlformats.org/officeDocument/2006/relationships" r:id="Rbdbfe92eabf5457c"/>
  </p:notesMasterIdLst>
  <p:sldIdLst>
    <p:sldId xmlns:r="http://schemas.openxmlformats.org/officeDocument/2006/relationships" id="256" r:id="R509ed0bf3b634c0c"/>
    <p:sldId xmlns:r="http://schemas.openxmlformats.org/officeDocument/2006/relationships" id="257" r:id="R92fec1b8cb0a43da"/>
    <p:sldId xmlns:r="http://schemas.openxmlformats.org/officeDocument/2006/relationships" id="258" r:id="R97e94ef443734f75"/>
    <p:sldId xmlns:r="http://schemas.openxmlformats.org/officeDocument/2006/relationships" id="259" r:id="Rbe5dde2008ee4f32"/>
    <p:sldId xmlns:r="http://schemas.openxmlformats.org/officeDocument/2006/relationships" id="260" r:id="R7e999183a1784cf7"/>
    <p:sldId xmlns:r="http://schemas.openxmlformats.org/officeDocument/2006/relationships" id="261" r:id="Rddd8f191ad8047ef"/>
    <p:sldId xmlns:r="http://schemas.openxmlformats.org/officeDocument/2006/relationships" id="262" r:id="Rcf44aa09c1de4c97"/>
    <p:sldId xmlns:r="http://schemas.openxmlformats.org/officeDocument/2006/relationships" id="263" r:id="Reeacab11630e4ef2"/>
    <p:sldId xmlns:r="http://schemas.openxmlformats.org/officeDocument/2006/relationships" id="264" r:id="Rd3b56938dd254533"/>
    <p:sldId xmlns:r="http://schemas.openxmlformats.org/officeDocument/2006/relationships" id="265" r:id="R0e406140f0c74e12"/>
    <p:sldId xmlns:r="http://schemas.openxmlformats.org/officeDocument/2006/relationships" id="266" r:id="R54425237eb0e467a"/>
    <p:sldId xmlns:r="http://schemas.openxmlformats.org/officeDocument/2006/relationships" id="267" r:id="Rdeea088211c54699"/>
    <p:sldId xmlns:r="http://schemas.openxmlformats.org/officeDocument/2006/relationships" id="268" r:id="R16417dc30b254a1d"/>
    <p:sldId xmlns:r="http://schemas.openxmlformats.org/officeDocument/2006/relationships" id="269" r:id="R3c833cf9ec624c6b"/>
    <p:sldId xmlns:r="http://schemas.openxmlformats.org/officeDocument/2006/relationships" id="270" r:id="R9a1f94f4ff7d4d2b"/>
    <p:sldId xmlns:r="http://schemas.openxmlformats.org/officeDocument/2006/relationships" id="271" r:id="Rf8934eba42c54ef9"/>
    <p:sldId xmlns:r="http://schemas.openxmlformats.org/officeDocument/2006/relationships" id="272" r:id="R315e3ab778b64fe5"/>
    <p:sldId xmlns:r="http://schemas.openxmlformats.org/officeDocument/2006/relationships" id="273" r:id="R1df2327c5ac542bb"/>
    <p:sldId xmlns:r="http://schemas.openxmlformats.org/officeDocument/2006/relationships" id="274" r:id="R66729920834d491d"/>
    <p:sldId xmlns:r="http://schemas.openxmlformats.org/officeDocument/2006/relationships" id="275" r:id="R7879afd005a24b33"/>
    <p:sldId xmlns:r="http://schemas.openxmlformats.org/officeDocument/2006/relationships" id="276" r:id="R529ceaae42ce4692"/>
    <p:sldId xmlns:r="http://schemas.openxmlformats.org/officeDocument/2006/relationships" id="277" r:id="Rbd40ebb1c4dd445f"/>
    <p:sldId xmlns:r="http://schemas.openxmlformats.org/officeDocument/2006/relationships" id="278" r:id="R99847eda99874163"/>
    <p:sldId xmlns:r="http://schemas.openxmlformats.org/officeDocument/2006/relationships" id="279" r:id="Rda2919d4a4874742"/>
    <p:sldId xmlns:r="http://schemas.openxmlformats.org/officeDocument/2006/relationships" id="280" r:id="R0e84911006744fc0"/>
    <p:sldId xmlns:r="http://schemas.openxmlformats.org/officeDocument/2006/relationships" id="281" r:id="R56e0e3f13c65420c"/>
    <p:sldId xmlns:r="http://schemas.openxmlformats.org/officeDocument/2006/relationships" id="282" r:id="Rf6bcdd4e7afb44b6"/>
    <p:sldId xmlns:r="http://schemas.openxmlformats.org/officeDocument/2006/relationships" id="283" r:id="R4684968211b54078"/>
    <p:sldId xmlns:r="http://schemas.openxmlformats.org/officeDocument/2006/relationships" id="284" r:id="Rfcc97e0c8f834cf8"/>
    <p:sldId xmlns:r="http://schemas.openxmlformats.org/officeDocument/2006/relationships" id="285" r:id="R5ce0e3f3d6144db2"/>
    <p:sldId xmlns:r="http://schemas.openxmlformats.org/officeDocument/2006/relationships" id="286" r:id="Re2cbe0f2b2e0424b"/>
    <p:sldId xmlns:r="http://schemas.openxmlformats.org/officeDocument/2006/relationships" id="287" r:id="R1c1161023092446b"/>
    <p:sldId xmlns:r="http://schemas.openxmlformats.org/officeDocument/2006/relationships" id="288" r:id="Rd096c0b0e1f54d1f"/>
    <p:sldId xmlns:r="http://schemas.openxmlformats.org/officeDocument/2006/relationships" id="289" r:id="R2bc96d5248f54b72"/>
    <p:sldId xmlns:r="http://schemas.openxmlformats.org/officeDocument/2006/relationships" id="290" r:id="Ra0829f68306242e2"/>
    <p:sldId xmlns:r="http://schemas.openxmlformats.org/officeDocument/2006/relationships" id="291" r:id="R9257ccc9fffc46fa"/>
    <p:sldId xmlns:r="http://schemas.openxmlformats.org/officeDocument/2006/relationships" id="292" r:id="R79dcd5afd3b949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4d14b2d78c453b" /><Relationship Type="http://schemas.openxmlformats.org/officeDocument/2006/relationships/slideMaster" Target="/ppt/slideMasters/slideMaster1.xml" Id="Ref01dd05bc514504" /><Relationship Type="http://schemas.openxmlformats.org/officeDocument/2006/relationships/notesMaster" Target="/ppt/notesMasters/notesMaster1.xml" Id="Rbdbfe92eabf5457c" /><Relationship Type="http://schemas.openxmlformats.org/officeDocument/2006/relationships/presProps" Target="/ppt/presProps.xml" Id="Rd6313cb51d904de7" /><Relationship Type="http://schemas.openxmlformats.org/officeDocument/2006/relationships/tableStyles" Target="/ppt/tableStyles.xml" Id="R77a46a203f964815" /><Relationship Type="http://schemas.openxmlformats.org/officeDocument/2006/relationships/slide" Target="/ppt/slides/slide1.xml" Id="R509ed0bf3b634c0c" /><Relationship Type="http://schemas.openxmlformats.org/officeDocument/2006/relationships/slide" Target="/ppt/slides/slide2.xml" Id="R92fec1b8cb0a43da" /><Relationship Type="http://schemas.openxmlformats.org/officeDocument/2006/relationships/slide" Target="/ppt/slides/slide3.xml" Id="R97e94ef443734f75" /><Relationship Type="http://schemas.openxmlformats.org/officeDocument/2006/relationships/slide" Target="/ppt/slides/slide4.xml" Id="Rbe5dde2008ee4f32" /><Relationship Type="http://schemas.openxmlformats.org/officeDocument/2006/relationships/slide" Target="/ppt/slides/slide5.xml" Id="R7e999183a1784cf7" /><Relationship Type="http://schemas.openxmlformats.org/officeDocument/2006/relationships/slide" Target="/ppt/slides/slide6.xml" Id="Rddd8f191ad8047ef" /><Relationship Type="http://schemas.openxmlformats.org/officeDocument/2006/relationships/slide" Target="/ppt/slides/slide7.xml" Id="Rcf44aa09c1de4c97" /><Relationship Type="http://schemas.openxmlformats.org/officeDocument/2006/relationships/slide" Target="/ppt/slides/slide8.xml" Id="Reeacab11630e4ef2" /><Relationship Type="http://schemas.openxmlformats.org/officeDocument/2006/relationships/slide" Target="/ppt/slides/slide9.xml" Id="Rd3b56938dd254533" /><Relationship Type="http://schemas.openxmlformats.org/officeDocument/2006/relationships/slide" Target="/ppt/slides/slide10.xml" Id="R0e406140f0c74e12" /><Relationship Type="http://schemas.openxmlformats.org/officeDocument/2006/relationships/slide" Target="/ppt/slides/slide11.xml" Id="R54425237eb0e467a" /><Relationship Type="http://schemas.openxmlformats.org/officeDocument/2006/relationships/slide" Target="/ppt/slides/slide12.xml" Id="Rdeea088211c54699" /><Relationship Type="http://schemas.openxmlformats.org/officeDocument/2006/relationships/slide" Target="/ppt/slides/slide13.xml" Id="R16417dc30b254a1d" /><Relationship Type="http://schemas.openxmlformats.org/officeDocument/2006/relationships/slide" Target="/ppt/slides/slide14.xml" Id="R3c833cf9ec624c6b" /><Relationship Type="http://schemas.openxmlformats.org/officeDocument/2006/relationships/slide" Target="/ppt/slides/slide15.xml" Id="R9a1f94f4ff7d4d2b" /><Relationship Type="http://schemas.openxmlformats.org/officeDocument/2006/relationships/slide" Target="/ppt/slides/slide16.xml" Id="Rf8934eba42c54ef9" /><Relationship Type="http://schemas.openxmlformats.org/officeDocument/2006/relationships/slide" Target="/ppt/slides/slide17.xml" Id="R315e3ab778b64fe5" /><Relationship Type="http://schemas.openxmlformats.org/officeDocument/2006/relationships/slide" Target="/ppt/slides/slide18.xml" Id="R1df2327c5ac542bb" /><Relationship Type="http://schemas.openxmlformats.org/officeDocument/2006/relationships/slide" Target="/ppt/slides/slide19.xml" Id="R66729920834d491d" /><Relationship Type="http://schemas.openxmlformats.org/officeDocument/2006/relationships/slide" Target="/ppt/slides/slide20.xml" Id="R7879afd005a24b33" /><Relationship Type="http://schemas.openxmlformats.org/officeDocument/2006/relationships/slide" Target="/ppt/slides/slide21.xml" Id="R529ceaae42ce4692" /><Relationship Type="http://schemas.openxmlformats.org/officeDocument/2006/relationships/slide" Target="/ppt/slides/slide22.xml" Id="Rbd40ebb1c4dd445f" /><Relationship Type="http://schemas.openxmlformats.org/officeDocument/2006/relationships/slide" Target="/ppt/slides/slide23.xml" Id="R99847eda99874163" /><Relationship Type="http://schemas.openxmlformats.org/officeDocument/2006/relationships/slide" Target="/ppt/slides/slide24.xml" Id="Rda2919d4a4874742" /><Relationship Type="http://schemas.openxmlformats.org/officeDocument/2006/relationships/slide" Target="/ppt/slides/slide25.xml" Id="R0e84911006744fc0" /><Relationship Type="http://schemas.openxmlformats.org/officeDocument/2006/relationships/slide" Target="/ppt/slides/slide26.xml" Id="R56e0e3f13c65420c" /><Relationship Type="http://schemas.openxmlformats.org/officeDocument/2006/relationships/slide" Target="/ppt/slides/slide27.xml" Id="Rf6bcdd4e7afb44b6" /><Relationship Type="http://schemas.openxmlformats.org/officeDocument/2006/relationships/slide" Target="/ppt/slides/slide28.xml" Id="R4684968211b54078" /><Relationship Type="http://schemas.openxmlformats.org/officeDocument/2006/relationships/slide" Target="/ppt/slides/slide29.xml" Id="Rfcc97e0c8f834cf8" /><Relationship Type="http://schemas.openxmlformats.org/officeDocument/2006/relationships/slide" Target="/ppt/slides/slide30.xml" Id="R5ce0e3f3d6144db2" /><Relationship Type="http://schemas.openxmlformats.org/officeDocument/2006/relationships/slide" Target="/ppt/slides/slide31.xml" Id="Re2cbe0f2b2e0424b" /><Relationship Type="http://schemas.openxmlformats.org/officeDocument/2006/relationships/slide" Target="/ppt/slides/slide32.xml" Id="R1c1161023092446b" /><Relationship Type="http://schemas.openxmlformats.org/officeDocument/2006/relationships/slide" Target="/ppt/slides/slide33.xml" Id="Rd096c0b0e1f54d1f" /><Relationship Type="http://schemas.openxmlformats.org/officeDocument/2006/relationships/slide" Target="/ppt/slides/slide34.xml" Id="R2bc96d5248f54b72" /><Relationship Type="http://schemas.openxmlformats.org/officeDocument/2006/relationships/slide" Target="/ppt/slides/slide35.xml" Id="Ra0829f68306242e2" /><Relationship Type="http://schemas.openxmlformats.org/officeDocument/2006/relationships/slide" Target="/ppt/slides/slide36.xml" Id="R9257ccc9fffc46fa" /><Relationship Type="http://schemas.openxmlformats.org/officeDocument/2006/relationships/slide" Target="/ppt/slides/slide37.xml" Id="R79dcd5afd3b949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fbf7d9462944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457200" dist="190500" dir="5400000">
              <a:srgbClr val="06241C">
                <a:alpha val="18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29f014927a4220" /><Relationship Type="http://schemas.openxmlformats.org/officeDocument/2006/relationships/notesMaster" Target="/ppt/notesMasters/notesMaster1.xml" Id="R53e4a50a2e5b48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b51924965d45e5" /><Relationship Type="http://schemas.openxmlformats.org/officeDocument/2006/relationships/notesMaster" Target="/ppt/notesMasters/notesMaster1.xml" Id="R5928884b0f7a41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1c3ee1beb5408d" /><Relationship Type="http://schemas.openxmlformats.org/officeDocument/2006/relationships/notesMaster" Target="/ppt/notesMasters/notesMaster1.xml" Id="R18143876ca5141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118520d09249ef" /><Relationship Type="http://schemas.openxmlformats.org/officeDocument/2006/relationships/notesMaster" Target="/ppt/notesMasters/notesMaster1.xml" Id="R2fa6bff4679f4a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fd6dd860764e6a" /><Relationship Type="http://schemas.openxmlformats.org/officeDocument/2006/relationships/notesMaster" Target="/ppt/notesMasters/notesMaster1.xml" Id="R5537ae5353dc4c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39af78eee544d5" /><Relationship Type="http://schemas.openxmlformats.org/officeDocument/2006/relationships/notesMaster" Target="/ppt/notesMasters/notesMaster1.xml" Id="Rd8b73c243e984d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a53160888e4bb0" /><Relationship Type="http://schemas.openxmlformats.org/officeDocument/2006/relationships/notesMaster" Target="/ppt/notesMasters/notesMaster1.xml" Id="R76ad164677934a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006081c0df4066" /><Relationship Type="http://schemas.openxmlformats.org/officeDocument/2006/relationships/notesMaster" Target="/ppt/notesMasters/notesMaster1.xml" Id="Rf2c57f3ba55f49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b4876e10d24cca" /><Relationship Type="http://schemas.openxmlformats.org/officeDocument/2006/relationships/notesMaster" Target="/ppt/notesMasters/notesMaster1.xml" Id="Rbfa7abbf4d7244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01e990c5fb466a" /><Relationship Type="http://schemas.openxmlformats.org/officeDocument/2006/relationships/notesMaster" Target="/ppt/notesMasters/notesMaster1.xml" Id="R51fd0efb8ac243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89c763efdc491a" /><Relationship Type="http://schemas.openxmlformats.org/officeDocument/2006/relationships/notesMaster" Target="/ppt/notesMasters/notesMaster1.xml" Id="Rc2c3b943e5ae4e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0da1952d3f34e8d" /><Relationship Type="http://schemas.openxmlformats.org/officeDocument/2006/relationships/notesMaster" Target="/ppt/notesMasters/notesMaster1.xml" Id="R1d4991a96a814a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d05bac6c7a4d1e" /><Relationship Type="http://schemas.openxmlformats.org/officeDocument/2006/relationships/notesMaster" Target="/ppt/notesMasters/notesMaster1.xml" Id="Rc0333698e0c344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1688abebd9476a" /><Relationship Type="http://schemas.openxmlformats.org/officeDocument/2006/relationships/notesMaster" Target="/ppt/notesMasters/notesMaster1.xml" Id="Rf6d4cc4729b443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1d89a694d441af" /><Relationship Type="http://schemas.openxmlformats.org/officeDocument/2006/relationships/notesMaster" Target="/ppt/notesMasters/notesMaster1.xml" Id="R9a5af230b3864a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6a68c2bced64a7b" /><Relationship Type="http://schemas.openxmlformats.org/officeDocument/2006/relationships/notesMaster" Target="/ppt/notesMasters/notesMaster1.xml" Id="R6bae9f42f5c74ec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593b7bf1ee4f80" /><Relationship Type="http://schemas.openxmlformats.org/officeDocument/2006/relationships/notesMaster" Target="/ppt/notesMasters/notesMaster1.xml" Id="R4a85dfa9c02f43e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2d10015d34b4367" /><Relationship Type="http://schemas.openxmlformats.org/officeDocument/2006/relationships/notesMaster" Target="/ppt/notesMasters/notesMaster1.xml" Id="Rb34e977c3baa41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3d870c7ee5148eb" /><Relationship Type="http://schemas.openxmlformats.org/officeDocument/2006/relationships/notesMaster" Target="/ppt/notesMasters/notesMaster1.xml" Id="R2d52eaa71a8c45e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6737eee43b148d9" /><Relationship Type="http://schemas.openxmlformats.org/officeDocument/2006/relationships/notesMaster" Target="/ppt/notesMasters/notesMaster1.xml" Id="R21ac873cc36f443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7749e2df1944046" /><Relationship Type="http://schemas.openxmlformats.org/officeDocument/2006/relationships/notesMaster" Target="/ppt/notesMasters/notesMaster1.xml" Id="R151f384e5e0942e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2d283c04b854687" /><Relationship Type="http://schemas.openxmlformats.org/officeDocument/2006/relationships/notesMaster" Target="/ppt/notesMasters/notesMaster1.xml" Id="R12f13f43624e46f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265611a796413d" /><Relationship Type="http://schemas.openxmlformats.org/officeDocument/2006/relationships/notesMaster" Target="/ppt/notesMasters/notesMaster1.xml" Id="R4f7f3b6c62bf454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300b9080d54c79" /><Relationship Type="http://schemas.openxmlformats.org/officeDocument/2006/relationships/notesMaster" Target="/ppt/notesMasters/notesMaster1.xml" Id="Rcada4ca4f10b49f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76b505dea4b4bdb" /><Relationship Type="http://schemas.openxmlformats.org/officeDocument/2006/relationships/notesMaster" Target="/ppt/notesMasters/notesMaster1.xml" Id="R4fd903b46980499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9c91b2841b04066" /><Relationship Type="http://schemas.openxmlformats.org/officeDocument/2006/relationships/notesMaster" Target="/ppt/notesMasters/notesMaster1.xml" Id="Rcaae682fff6d4e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a298093f60e4f34" /><Relationship Type="http://schemas.openxmlformats.org/officeDocument/2006/relationships/notesMaster" Target="/ppt/notesMasters/notesMaster1.xml" Id="Rca768c4d0bef4fd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ff5c71504ec4103" /><Relationship Type="http://schemas.openxmlformats.org/officeDocument/2006/relationships/notesMaster" Target="/ppt/notesMasters/notesMaster1.xml" Id="R9ef0fb00b5c545d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7daf390b4cd4d81" /><Relationship Type="http://schemas.openxmlformats.org/officeDocument/2006/relationships/notesMaster" Target="/ppt/notesMasters/notesMaster1.xml" Id="R16e9e9dbf19d48a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30e0c40618a4ccd" /><Relationship Type="http://schemas.openxmlformats.org/officeDocument/2006/relationships/notesMaster" Target="/ppt/notesMasters/notesMaster1.xml" Id="R61f6b58d9ba646d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bb249deea5c4574" /><Relationship Type="http://schemas.openxmlformats.org/officeDocument/2006/relationships/notesMaster" Target="/ppt/notesMasters/notesMaster1.xml" Id="R6dee8ffcd682452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01235f47c724fbf" /><Relationship Type="http://schemas.openxmlformats.org/officeDocument/2006/relationships/notesMaster" Target="/ppt/notesMasters/notesMaster1.xml" Id="R35391c14a0dc47c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1459d81d75849c8" /><Relationship Type="http://schemas.openxmlformats.org/officeDocument/2006/relationships/notesMaster" Target="/ppt/notesMasters/notesMaster1.xml" Id="R06eab3474a5e4c9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954795b82b44bb1" /><Relationship Type="http://schemas.openxmlformats.org/officeDocument/2006/relationships/notesMaster" Target="/ppt/notesMasters/notesMaster1.xml" Id="Re64e4cf0a32e411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960bbbfbdea414a" /><Relationship Type="http://schemas.openxmlformats.org/officeDocument/2006/relationships/notesMaster" Target="/ppt/notesMasters/notesMaster1.xml" Id="R3a0893c5c0c14c0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ee986a89cec4a5f" /><Relationship Type="http://schemas.openxmlformats.org/officeDocument/2006/relationships/notesMaster" Target="/ppt/notesMasters/notesMaster1.xml" Id="R5a6c042e566142e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84dffe09c1e49a2" /><Relationship Type="http://schemas.openxmlformats.org/officeDocument/2006/relationships/notesMaster" Target="/ppt/notesMasters/notesMaster1.xml" Id="Rd736de98e24242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assets/source/photobioreactor-restored-original.png</a:t>
            </a:r>
          </a:p>
          <a:p xmlns:a="http://schemas.openxmlformats.org/drawingml/2006/main">
            <a:r>
              <a:t>- Asset: public/brand/logo-light.svg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assets/source/homepage-laboratory-original.png (approved website laboratory visual; illustrative project context)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assets/source/patent-sketch-original.jpg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4)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5)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6)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7)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8)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assets/source/pilot-reactor-restored-original.png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9)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Process stages 1–6 redrawn as editable native modules from source_materials/presentations/source/Презентация_Промышленное_производство_сырья_из_микроводорослей.pdf (page 7); information, order, labels and technical meaning preserved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9)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Process stages 7–13 redrawn as editable native modules from source_materials/presentations/source/Презентация_Промышленное_производство_сырья_из_микроводорослей.pdf (page 7); information, order, labels and technical meaning preserved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10)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12)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13)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14)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15)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16)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17)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18)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19)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20)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22)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23)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24)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25)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26)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27)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embedded legacy image5.png from industrial_microalgae_v2.pptx (illustrative raceway-pond visual; not identified as a company facility)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28)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29)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30)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assets/source/photobioreactor-restored-original.png</a:t>
            </a:r>
          </a:p>
          <a:p xmlns:a="http://schemas.openxmlformats.org/drawingml/2006/main">
            <a:r>
              <a:t>- Asset: assets/source/pilot-reactor-restored-original.png</a:t>
            </a:r>
          </a:p>
          <a:p xmlns:a="http://schemas.openxmlformats.org/drawingml/2006/main">
            <a:r>
              <a:t>- Weak low-resolution column-reactor and people/equipment photographs from v2 were intentionally omitted; their approved labels remain in the project ledger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32)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33)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34)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assets/source/factory-plan-original.png</a:t>
            </a:r>
          </a:p>
          <a:p xmlns:a="http://schemas.openxmlformats.org/drawingml/2006/main">
            <a:r>
              <a:t>- Plant plan preserved unchanged from source_materials/presentations/source/Презентация_Промышленное_производство_сырья_из_микроводорослей.pdf (page 22); only framed and scaled proportionally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35)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source_materials/presentations/new/final-v2/industrial_microalgae_v2.pptx (slide 36)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assets/source/photobioreactor-restored-original.png</a:t>
            </a:r>
          </a:p>
          <a:p xmlns:a="http://schemas.openxmlformats.org/drawingml/2006/main">
            <a:r>
              <a:t>- Asset: public/brand/logo-light.svg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050f6e05ff4c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94c9fec72c4266" /><Relationship Type="http://schemas.openxmlformats.org/officeDocument/2006/relationships/slideLayout" Target="/ppt/slideLayouts/slideLayout1.xml" Id="Ra4d668d9fda64c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d668d9fda64c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457200" dist="190500" dir="5400000">
              <a:srgbClr val="06241C">
                <a:alpha val="18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e25b059bf4927" /><Relationship Type="http://schemas.openxmlformats.org/officeDocument/2006/relationships/image" Target="/ppt/media/image.png" Id="R8826d1d143064f59" /><Relationship Type="http://schemas.openxmlformats.org/officeDocument/2006/relationships/image" Target="/ppt/media/image.svg" Id="Re23173bb6adb4912" /><Relationship Type="http://schemas.openxmlformats.org/officeDocument/2006/relationships/image" Target="/ppt/media/image2.png" Id="Rc0b7934ab28e4ce1" /><Relationship Type="http://schemas.openxmlformats.org/officeDocument/2006/relationships/notesSlide" Target="/ppt/notesSlides/notesSlide1.xml" Id="R90695c9ef6e34d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e2c9048a44c20" /><Relationship Type="http://schemas.openxmlformats.org/officeDocument/2006/relationships/image" Target="/ppt/media/image3.png" Id="Rda1e2a4425a246af" /><Relationship Type="http://schemas.openxmlformats.org/officeDocument/2006/relationships/notesSlide" Target="/ppt/notesSlides/notesSlide2.xml" Id="Rb5220686e8024a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ba3c8851b4577" /><Relationship Type="http://schemas.openxmlformats.org/officeDocument/2006/relationships/image" Target="/ppt/media/image.jpeg" Id="Rcbf142c5deb84fe7" /><Relationship Type="http://schemas.openxmlformats.org/officeDocument/2006/relationships/notesSlide" Target="/ppt/notesSlides/notesSlide3.xml" Id="R47aff816a38c4f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58dfa7f8c4f95" /><Relationship Type="http://schemas.openxmlformats.org/officeDocument/2006/relationships/notesSlide" Target="/ppt/notesSlides/notesSlide4.xml" Id="R61c90653eeea47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a1ae24085f4508" /><Relationship Type="http://schemas.openxmlformats.org/officeDocument/2006/relationships/notesSlide" Target="/ppt/notesSlides/notesSlide5.xml" Id="R5fb0f32cc2d24e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bd6a46ac64e80" /><Relationship Type="http://schemas.openxmlformats.org/officeDocument/2006/relationships/notesSlide" Target="/ppt/notesSlides/notesSlide6.xml" Id="R4c5a4a01767941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bccec9ddf404d" /><Relationship Type="http://schemas.openxmlformats.org/officeDocument/2006/relationships/notesSlide" Target="/ppt/notesSlides/notesSlide7.xml" Id="Re6908b9c1f2e4b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9f884ac2f54092" /><Relationship Type="http://schemas.openxmlformats.org/officeDocument/2006/relationships/image" Target="/ppt/media/image4.png" Id="Red1d0acd7aeb4801" /><Relationship Type="http://schemas.openxmlformats.org/officeDocument/2006/relationships/notesSlide" Target="/ppt/notesSlides/notesSlide8.xml" Id="Rf58b4bf1cfbe46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8e68b942240a0" /><Relationship Type="http://schemas.openxmlformats.org/officeDocument/2006/relationships/notesSlide" Target="/ppt/notesSlides/notesSlide9.xml" Id="R287d4c0098e14a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da42b500441aa" /><Relationship Type="http://schemas.openxmlformats.org/officeDocument/2006/relationships/notesSlide" Target="/ppt/notesSlides/notesSlide10.xml" Id="Rbc99226af6cc4d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6b7f056f2499b" /><Relationship Type="http://schemas.openxmlformats.org/officeDocument/2006/relationships/notesSlide" Target="/ppt/notesSlides/notesSlide11.xml" Id="R0eef9267a3f141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4cae8e3794b6f" /><Relationship Type="http://schemas.openxmlformats.org/officeDocument/2006/relationships/notesSlide" Target="/ppt/notesSlides/notesSlide12.xml" Id="R0beddc0d6c704f6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225c30e9ac4198" /><Relationship Type="http://schemas.openxmlformats.org/officeDocument/2006/relationships/notesSlide" Target="/ppt/notesSlides/notesSlide13.xml" Id="R874be894f0c744d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8e38a84c34f14" /><Relationship Type="http://schemas.openxmlformats.org/officeDocument/2006/relationships/notesSlide" Target="/ppt/notesSlides/notesSlide14.xml" Id="R3b498fa1c3444c7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0e09f771d4a1a" /><Relationship Type="http://schemas.openxmlformats.org/officeDocument/2006/relationships/notesSlide" Target="/ppt/notesSlides/notesSlide15.xml" Id="Re91e1306260747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45a16f57e453e" /><Relationship Type="http://schemas.openxmlformats.org/officeDocument/2006/relationships/notesSlide" Target="/ppt/notesSlides/notesSlide16.xml" Id="R1d4bab8f132643c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f2b0924864b9f" /><Relationship Type="http://schemas.openxmlformats.org/officeDocument/2006/relationships/chart" Target="/ppt/slides/charts/chart1.xml" Id="R043dbe8522bd4e63" /><Relationship Type="http://schemas.openxmlformats.org/officeDocument/2006/relationships/notesSlide" Target="/ppt/notesSlides/notesSlide17.xml" Id="Rdf2edde23e84473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0f2496443a42d0" /><Relationship Type="http://schemas.openxmlformats.org/officeDocument/2006/relationships/notesSlide" Target="/ppt/notesSlides/notesSlide18.xml" Id="R36951b365e21444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99a7cef1e4ae0" /><Relationship Type="http://schemas.openxmlformats.org/officeDocument/2006/relationships/notesSlide" Target="/ppt/notesSlides/notesSlide19.xml" Id="R232ecc8e5a53405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499e2621c461c" /><Relationship Type="http://schemas.openxmlformats.org/officeDocument/2006/relationships/notesSlide" Target="/ppt/notesSlides/notesSlide20.xml" Id="R9b418c7a30aa4ff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7c437c9e24779" /><Relationship Type="http://schemas.openxmlformats.org/officeDocument/2006/relationships/notesSlide" Target="/ppt/notesSlides/notesSlide21.xml" Id="R60d883b950cb41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33d704973421a" /><Relationship Type="http://schemas.openxmlformats.org/officeDocument/2006/relationships/notesSlide" Target="/ppt/notesSlides/notesSlide22.xml" Id="R2b47c2eefe424f8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f392ed4e014ee4" /><Relationship Type="http://schemas.openxmlformats.org/officeDocument/2006/relationships/notesSlide" Target="/ppt/notesSlides/notesSlide23.xml" Id="R4a4d3b88e7bb4cc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d8b377e504194" /><Relationship Type="http://schemas.openxmlformats.org/officeDocument/2006/relationships/notesSlide" Target="/ppt/notesSlides/notesSlide24.xml" Id="Re25b4c98619f4fc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cf62292a14c92" /><Relationship Type="http://schemas.openxmlformats.org/officeDocument/2006/relationships/notesSlide" Target="/ppt/notesSlides/notesSlide25.xml" Id="R8d152ca9ce634db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de442789f4ba9" /><Relationship Type="http://schemas.openxmlformats.org/officeDocument/2006/relationships/notesSlide" Target="/ppt/notesSlides/notesSlide26.xml" Id="Ra910cee3ef6740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11b3667e44ba8" /><Relationship Type="http://schemas.openxmlformats.org/officeDocument/2006/relationships/notesSlide" Target="/ppt/notesSlides/notesSlide27.xml" Id="R0f49980003af448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93580d7994f61" /><Relationship Type="http://schemas.openxmlformats.org/officeDocument/2006/relationships/image" Target="/ppt/media/image5.png" Id="Ra1553b676a674e69" /><Relationship Type="http://schemas.openxmlformats.org/officeDocument/2006/relationships/notesSlide" Target="/ppt/notesSlides/notesSlide28.xml" Id="R51e00c012d2e409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7020a97554a1a" /><Relationship Type="http://schemas.openxmlformats.org/officeDocument/2006/relationships/notesSlide" Target="/ppt/notesSlides/notesSlide29.xml" Id="Ree8382ca345f418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148f244a94dd7" /><Relationship Type="http://schemas.openxmlformats.org/officeDocument/2006/relationships/notesSlide" Target="/ppt/notesSlides/notesSlide30.xml" Id="Rcf8a966d9bb94db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02806674b475b" /><Relationship Type="http://schemas.openxmlformats.org/officeDocument/2006/relationships/notesSlide" Target="/ppt/notesSlides/notesSlide31.xml" Id="R859eaedf2d7147e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273520f5234cff" /><Relationship Type="http://schemas.openxmlformats.org/officeDocument/2006/relationships/image" Target="/ppt/media/image6.png" Id="R45b2c0cf4b8d4091" /><Relationship Type="http://schemas.openxmlformats.org/officeDocument/2006/relationships/image" Target="/ppt/media/image7.png" Id="Rb1f0a7a44b5e447c" /><Relationship Type="http://schemas.openxmlformats.org/officeDocument/2006/relationships/notesSlide" Target="/ppt/notesSlides/notesSlide32.xml" Id="Rb3f32ff4e6754eb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b8ce1cbf34a1e" /><Relationship Type="http://schemas.openxmlformats.org/officeDocument/2006/relationships/notesSlide" Target="/ppt/notesSlides/notesSlide33.xml" Id="R47450f552128402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04d16cefa4a0b" /><Relationship Type="http://schemas.openxmlformats.org/officeDocument/2006/relationships/notesSlide" Target="/ppt/notesSlides/notesSlide34.xml" Id="Rbafa0644474c448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6957345b4482e" /><Relationship Type="http://schemas.openxmlformats.org/officeDocument/2006/relationships/image" Target="/ppt/media/image8.png" Id="Rb899fb3e96c24a31" /><Relationship Type="http://schemas.openxmlformats.org/officeDocument/2006/relationships/notesSlide" Target="/ppt/notesSlides/notesSlide35.xml" Id="Rd2618ab1843549e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f5164f38b4825" /><Relationship Type="http://schemas.openxmlformats.org/officeDocument/2006/relationships/notesSlide" Target="/ppt/notesSlides/notesSlide36.xml" Id="R3f5e06a47dd74ab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337bf316804d7d" /><Relationship Type="http://schemas.openxmlformats.org/officeDocument/2006/relationships/image" Target="/ppt/media/image9.png" Id="R6eb8c77ea6b445a4" /><Relationship Type="http://schemas.openxmlformats.org/officeDocument/2006/relationships/image" Target="/ppt/media/image2.svg" Id="Rd82a1ebf9d304aa3" /><Relationship Type="http://schemas.openxmlformats.org/officeDocument/2006/relationships/image" Target="/ppt/media/image10.png" Id="R698aa6c526274a41" /><Relationship Type="http://schemas.openxmlformats.org/officeDocument/2006/relationships/notesSlide" Target="/ppt/notesSlides/notesSlide37.xml" Id="R8953fbd762664a69" /></Relationships>
</file>

<file path=ppt/slides/charts/chart1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Состав</c:v>
          </c:tx>
          <c:dPt>
            <c:idx val="0"/>
            <c:spPr>
              <a:solidFill xmlns:a="http://schemas.openxmlformats.org/drawingml/2006/main">
                <a:srgbClr val="58C77C"/>
              </a:solidFill>
            </c:spPr>
          </c:dPt>
          <c:dPt>
            <c:idx val="1"/>
            <c:spPr>
              <a:solidFill xmlns:a="http://schemas.openxmlformats.org/drawingml/2006/main">
                <a:srgbClr val="70C7C0"/>
              </a:solidFill>
            </c:spPr>
          </c:dPt>
          <c:dPt>
            <c:idx val="2"/>
            <c:spPr>
              <a:solidFill xmlns:a="http://schemas.openxmlformats.org/drawingml/2006/main">
                <a:srgbClr val="D7E884"/>
              </a:solidFill>
            </c:spPr>
          </c:dPt>
          <c:dPt>
            <c:idx val="3"/>
            <c:spPr>
              <a:solidFill xmlns:a="http://schemas.openxmlformats.org/drawingml/2006/main">
                <a:srgbClr val="B9C5BF"/>
              </a:solidFill>
            </c:spPr>
          </c:dPt>
          <c:cat>
            <c:strLit>
              <c:ptCount val="4"/>
              <c:pt idx="0">
                <c:v>Белки</c:v>
              </c:pt>
              <c:pt idx="1">
                <c:v>Жиры</c:v>
              </c:pt>
              <c:pt idx="2">
                <c:v>Углеводы</c:v>
              </c:pt>
              <c:pt idx="3">
                <c:v>Зольные компоненты</c:v>
              </c:pt>
            </c:strLit>
          </c:cat>
          <c:val>
            <c:numLit>
              <c:formatCode>General</c:formatCode>
              <c:ptCount val="4"/>
              <c:pt idx="0">
                <c:v>55</c:v>
              </c:pt>
              <c:pt idx="1">
                <c:v>8</c:v>
              </c:pt>
              <c:pt idx="2">
                <c:v>12</c:v>
              </c:pt>
              <c:pt idx="3">
                <c:v>25</c:v>
              </c:pt>
            </c:numLit>
          </c:val>
        </c:ser>
        <c:firstSliceAng val="0"/>
        <c:holeSize val="62"/>
      </c:doughnutChart>
      <c:spPr>
        <a:solidFill xmlns:a="http://schemas.openxmlformats.org/drawingml/2006/main">
          <a:srgbClr val="000000">
            <a:alpha val="0"/>
          </a:srgbClr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00000">
        <a:alpha val="0"/>
      </a:srgbClr>
    </a:solidFill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8C5E6-57F6-47A7-ACC6-B0A1E056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9A16C-F3A6-4A7E-BC3F-1CEF71F1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3D3B7-236F-4096-8948-B4AA5E93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6d1d143064f59">
            <a:extLst>
              <a:ext uri="{96DAC541-7B7A-43D3-8B79-37D633B846F1}">
                <asvg:svgBlip xmlns:asvg="http://schemas.microsoft.com/office/drawing/2016/SVG/main" r:embed="Re23173bb6adb491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66800" y="457200"/>
            <a:ext cx="2857500" cy="5334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94BE1-CC8E-4BD1-B3BC-45A92885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4287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154864-D994-4DBC-A497-43A5F00F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3525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ПРОМЫШЛЕННАЯ БИОТЕХНОЛОГИЯ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82539-4AF6-4125-BF54-F8EAD120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60198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7000"/>
              </a:lnSpc>
              <a:buNone/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Промышленное</a:t>
            </a:r>
          </a:p>
          <a:p xmlns:a="http://schemas.openxmlformats.org/drawingml/2006/main">
            <a:pPr algn="l">
              <a:lnSpc>
                <a:spcPct val="87000"/>
              </a:lnSpc>
              <a:buNone/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производство</a:t>
            </a:r>
          </a:p>
          <a:p xmlns:a="http://schemas.openxmlformats.org/drawingml/2006/main">
            <a:pPr algn="l">
              <a:lnSpc>
                <a:spcPct val="87000"/>
              </a:lnSpc>
              <a:buNone/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сырья из</a:t>
            </a:r>
          </a:p>
          <a:p xmlns:a="http://schemas.openxmlformats.org/drawingml/2006/main">
            <a:pPr algn="l">
              <a:lnSpc>
                <a:spcPct val="87000"/>
              </a:lnSpc>
              <a:buNone/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микроводорослей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81ACD-1789-4E6E-A436-3820426C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38" b="0">
                <a:solidFill>
                  <a:srgbClr val="C0D2CB"/>
                </a:solidFill>
                <a:latin typeface="Manrope"/>
                <a:ea typeface="Manrope"/>
                <a:cs typeface="Manrope"/>
              </a:defRPr>
            </a:pPr>
            <a:r>
              <a:rPr sz="1538" b="0">
                <a:solidFill>
                  <a:srgbClr val="C0D2CB"/>
                </a:solidFill>
                <a:latin typeface="Manrope"/>
                <a:ea typeface="Manrope"/>
                <a:cs typeface="Manrope"/>
              </a:rPr>
              <a:t>Технология выращивания хлореллы, биохимический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538" b="0">
                <a:solidFill>
                  <a:srgbClr val="C0D2CB"/>
                </a:solidFill>
                <a:latin typeface="Manrope"/>
                <a:ea typeface="Manrope"/>
                <a:cs typeface="Manrope"/>
              </a:defRPr>
            </a:pPr>
            <a:r>
              <a:rPr sz="1538" b="0">
                <a:solidFill>
                  <a:srgbClr val="C0D2CB"/>
                </a:solidFill>
                <a:latin typeface="Manrope"/>
                <a:ea typeface="Manrope"/>
                <a:cs typeface="Manrope"/>
              </a:rPr>
              <a:t>состав, области применения и масштабирование производства.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17814D-E1E8-4091-8BDA-FD6D7C3F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531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Группа компаний «АЙСИ-ДЕВЕЛОПМЕНТ ГРУПП»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234E0-B2D4-4D5B-A03E-5B67B3F4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04850"/>
            <a:ext cx="3714750" cy="55054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>
              <a:alpha val="5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b7934ab28e4ce1"/>
          <a:srcRect xmlns:a="http://schemas.openxmlformats.org/drawingml/2006/main" l="26574" t="0" r="265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10475" y="790575"/>
            <a:ext cx="3543300" cy="5334000"/>
          </a:xfrm>
          <a:prstGeom xmlns:a="http://schemas.openxmlformats.org/drawingml/2006/main" prst="roundRect">
            <a:avLst>
              <a:gd name="adj" fmla="val 6989"/>
            </a:avLst>
          </a:prstGeom>
        </p:spPr>
      </p:pic>
    </p:spTree>
    <p:extLst>
      <p:ext uri="{BB962C8B-B14F-4D97-AF65-F5344CB8AC3E}">
        <p14:creationId xmlns:p14="http://schemas.microsoft.com/office/powerpoint/2010/main" val="10999418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E210A0-BBDC-4579-B570-D123FC61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1F4F7-F54C-46AE-95ED-7E668AAD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3D20F-8DCE-475B-BD9B-E3DE2484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КОМПАНИЯ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0FA5D-6641-4A92-B457-3BD642A6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04900"/>
            <a:ext cx="53340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Компания соединяет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управление проектами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с промышленной биотехнологией.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4E4A65-5CB7-4F4D-ABA0-C1C76038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DC103-07D1-4A31-B814-34D3F0FB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00400"/>
            <a:ext cx="48387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38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Группа компаний «АЙСИ-ДЕВЕЛОПМЕНТ ГРУПП» создана в 2008 году для разработки и распространения инновационных технологий производства и управления проектами.  Фундаментальные исследования и базовое апробирование решений начались в 2000-х годах. Команда имеет опыт работы в крупных российских и международных компаниях.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A50B4-4177-4C55-B100-E23F1255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054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2008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4D914B-9CDC-4292-BF13-1039646E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626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год создания группы компаний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32E98D-A753-478A-959E-262D0A8F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50545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30+ лет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DCABA-A708-42AB-B02E-FD5F2235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9626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опыта исследователей-биотехнологов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DBC1B-3DC0-4554-B932-04EC826D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1038225"/>
            <a:ext cx="4629150" cy="48006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e2a4425a246af"/>
          <a:srcRect xmlns:a="http://schemas.openxmlformats.org/drawingml/2006/main" l="22902" t="0" r="2290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1123950"/>
            <a:ext cx="4457700" cy="4629150"/>
          </a:xfrm>
          <a:prstGeom xmlns:a="http://schemas.openxmlformats.org/drawingml/2006/main" prst="roundRect">
            <a:avLst>
              <a:gd name="adj" fmla="val 3846"/>
            </a:avLst>
          </a:prstGeom>
        </p:spPr>
      </p:pic>
    </p:spTree>
    <p:extLst>
      <p:ext uri="{BB962C8B-B14F-4D97-AF65-F5344CB8AC3E}">
        <p14:creationId xmlns:p14="http://schemas.microsoft.com/office/powerpoint/2010/main" val="520350261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431570-E5B2-41D2-A987-BB2C505C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D81CF-7624-4B70-9FEF-AB66CE7B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B0AA3B-A014-4E0B-A21A-14475947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800C3-1933-4DF6-88C8-0300AAF2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ИССЛЕДОВАНИЯ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D6145-8367-40D2-94B2-4C1FA5E1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200150"/>
            <a:ext cx="52197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Исследования 2000-х годов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привели к патенту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 установку в 2014 году.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31666C-C3CB-42A7-9F54-43CDE14E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461A9-DA0B-4558-86F6-C70FD373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162050"/>
            <a:ext cx="4171950" cy="4286250"/>
          </a:xfrm>
          <a:prstGeom xmlns:a="http://schemas.openxmlformats.org/drawingml/2006/main" prst="roundRect">
            <a:avLst>
              <a:gd name="adj" fmla="val 5936"/>
            </a:avLst>
          </a:prstGeom>
          <a:solidFill xmlns:a="http://schemas.openxmlformats.org/drawingml/2006/main">
            <a:srgbClr val="FFFFFF">
              <a:alpha val="94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142c5deb84fe7"/>
          <a:stretch xmlns:a="http://schemas.openxmlformats.org/drawingml/2006/main"/>
        </p:blipFill>
        <p:spPr>
          <a:xfrm xmlns:a="http://schemas.openxmlformats.org/drawingml/2006/main">
            <a:off x="1143000" y="1427635"/>
            <a:ext cx="3981450" cy="3755080"/>
          </a:xfrm>
          <a:prstGeom xmlns:a="http://schemas.openxmlformats.org/drawingml/2006/main" prst="roundRect">
            <a:avLst>
              <a:gd name="adj" fmla="val 3828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FD355-BBA5-4C0C-AD99-643E9A79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47950"/>
            <a:ext cx="521970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4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Научно-практические разработки сформировали основу технологии выращивания микроводорослей.  Установка по выращиванию микроводорослей запатентована в 2014 году. Исследователи, проводившие работу, более 30 лет занимаются разработкой и внедрением биотехнологий для промышленности и сельского хозяйства.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0F3DA4-D9C7-4987-AD99-12A17C0D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721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2000-е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AF43C-0023-4334-BA1C-EE47E7F3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8293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начало фундаментальных исследований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133A3E-9BA2-4244-906B-30AA8436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3721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2014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EC7248-7680-42D9-B52A-A929620B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8293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патентование установки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1200819115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C1494C-10CB-4989-902A-AE1C8DEC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74C89-39F7-4A46-BA48-B2906286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B58D8-C995-4B21-AB2E-2022852A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ECE02-3FF4-4FA4-8471-84D8DD6AB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45AAF-4633-4403-A748-484342DF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МИССИЯ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6D64C-66B4-44E1-ADD4-3F173C97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04900"/>
            <a:ext cx="100584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Научно-производственный кластер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объединяет сырьё, конечные продукты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трансфер технологий.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78BFC-043A-4EAC-BCFD-34C8B786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13848-A442-4351-A27A-8881A7F3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0035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95495-DC16-42A6-BC57-AAEAD17C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9CACC2-D5A6-458D-9669-F0652C3A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528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ПРОМЫШЛЕННОЕ СЫРЬЁ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C1E03-BA6B-4772-868E-8C02073C1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957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Промышленное сырьё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553FF0-BDDE-465F-84A5-F7A509E4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48150"/>
            <a:ext cx="27432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Производство сырья на основе микроводоросли хлорелла для отраслей промышленности и бизнеса.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7D3B44-DAFF-4122-AF1C-820EE7A4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0035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46352-265B-410D-B7D5-2F7401F9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AEEFB-6433-48A4-A981-E6B3C6D6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3528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КОНЕЧНЫЕ ПРОДУКТЫ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F03C93-028B-4A0A-9A40-38D9E1B5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6957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Конечные продукты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C1775-9300-4B74-92C5-8EFA8D62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248150"/>
            <a:ext cx="27432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Продукты, корма и компоненты, организованные вокруг единой технологической платформы.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EFCF1-B893-418F-978E-19DAEA13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0035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9A9DF4-ABDA-48D0-956A-6998EBAE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BF3273-4197-43DB-9E47-A799541E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528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ТРАНСФЕР ТЕХНОЛОГИЙ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4152C6-2EE2-43A3-8193-A36BC5E8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957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Трансфер технологий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8F1371-AADE-4165-97D2-54BCD756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48150"/>
            <a:ext cx="27432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Передача промышленных решений и создание научно-производственного кластера.</a:t>
            </a:r>
          </a:p>
        </p:txBody>
      </p:sp>
    </p:spTree>
    <p:extLst>
      <p:ext uri="{BB962C8B-B14F-4D97-AF65-F5344CB8AC3E}">
        <p14:creationId xmlns:p14="http://schemas.microsoft.com/office/powerpoint/2010/main" val="13201548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829ED3-4F2D-4209-8A1F-ED4F8B54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A488C-1E1A-42FE-A4DB-A8B096FA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93EC1-9851-4274-BFEA-792730AED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8A338-6CCD-402F-AEDC-62B597A3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ПРЕДЛОЖЕНИЕ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4FF7F-FDC7-4283-9690-BE5C8832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04900"/>
            <a:ext cx="58102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Главный эффект технологии —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ускорение производства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в 4–5 раз.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DB4BBB-ED87-4E90-ACB5-65D3C1A8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8D3DAA-7F71-4789-B7C9-F3ADF2B2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371600"/>
            <a:ext cx="38862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Компания предлагает технологии производства продуктов, кормов и компонентов на основе микроводорослей; ускорение цикла поддерживает возможность серийного строительства заводов.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CA8B9-2D7C-4E0C-B36E-8C76FF83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7660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1010A-B055-4F03-AB61-D0241F70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14750"/>
            <a:ext cx="2743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3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4–5×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AAB28-182A-4749-9DDD-D18E09CC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19600"/>
            <a:ext cx="2743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скорость производства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E4C357-4D75-40CF-A91D-255DEE11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81550"/>
            <a:ext cx="2743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 сравнению с существующими технологиями в России и мире.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AAF7F-7AC6-41F2-AE4D-AB8BF1B6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714750"/>
            <a:ext cx="2743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7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20–24 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CB815-2702-4EE3-AF52-392E8E5A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419600"/>
            <a:ext cx="2743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производственный цикл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5BCDBA-3F27-44E5-B86D-4A144522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781550"/>
            <a:ext cx="2743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Вместо объёмов, которые ранее выращивались за 4–5 дней.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42C85-16DF-4C08-90A4-05356865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14750"/>
            <a:ext cx="3009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7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серия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FD98D-8B37-4CC0-BAA5-27067749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19600"/>
            <a:ext cx="3009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промышленных заводов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07605F-8730-4F57-A97F-BB8CED17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781550"/>
            <a:ext cx="30099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Масштабирование рассматривается как следующий шаг технологии.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3F130E-A8CE-467A-A4BC-6D8CFF56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719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A1774-E5BA-4989-9AE8-E94AD764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7719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082044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B43B4E-39B3-4E04-A3B8-86BC6198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2EB2DD-0D2B-4FF7-B3BD-CD676AFD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90CB2-0A3E-4CB4-AB02-C27953CE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ПРОДУКТОВАЯ КАРТА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ADAB3-F3C1-4CA9-9794-A6AD8CFF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668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Мы развиваем одну сырьевую платформу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для десяти отраслевых направлений.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1B160E-E133-47F2-90C3-541FAE4E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9D08C-89E1-478E-8B08-DDA746AA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384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57BE7-D4D8-4280-8C56-ABBE925D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8384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E42CC-E633-492B-A48B-81AF1902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2900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856EB2-F213-424C-85C3-BFBC83EC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42900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D5707-5131-4459-A982-6C149B286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195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9BB4BE-BE72-43F6-B5E4-C9D6D043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0195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7E5A9-3198-43C6-9FD9-6025BF75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61010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7F9E90-4E11-41E8-A2A5-0EDA6D44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61010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B7E7D-D133-4666-8720-FA21C224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2006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2928A5-A39C-40E3-871E-01C8793A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200650"/>
            <a:ext cx="1409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8C77C">
                <a:alpha val="45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E478A7-FE0B-4338-8411-78ED940B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Медицина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F853C-23E6-4E5D-9E0D-1229BED7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147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Фармацевтика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10F5C5-2D2A-45FA-A563-00B7CCEC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052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Пищевая промышленность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008818-4016-4F5E-969F-411F8F34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958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Косметология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6A6CA5-749D-4653-BF3F-03B8259B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863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Сельское хозяйство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D369DE-9B9E-4023-8486-75B6235C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241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Экология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7D64A8-DDC2-40C8-86E8-78DF252D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147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Спортиндустрия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3B99D0-FC58-4839-B60B-3D214E32A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9052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Армия и флот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9EAF1C-8AA1-4266-B45D-FE53D85F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958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Энергетика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8DDA78-4942-4FFB-BCFF-84FDDF46E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0863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Космос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3D23CF-F529-49EB-A195-8466A522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33700"/>
            <a:ext cx="2286000" cy="2286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0B2E27"/>
              </a:gs>
              <a:gs pos="100000">
                <a:srgbClr val="06231C"/>
              </a:gs>
            </a:gsLst>
            <a:lin ang="8700000"/>
          </a:gradFill>
          <a:ln xmlns:a="http://schemas.openxmlformats.org/drawingml/2006/main" w="19050">
            <a:solidFill>
              <a:srgbClr val="70C7C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679A6A-BE54-46FC-B9DF-50D37755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71875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Сырьё из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хлореллы</a:t>
            </a:r>
          </a:p>
        </p:txBody>
      </p:sp>
    </p:spTree>
    <p:extLst>
      <p:ext uri="{BB962C8B-B14F-4D97-AF65-F5344CB8AC3E}">
        <p14:creationId xmlns:p14="http://schemas.microsoft.com/office/powerpoint/2010/main" val="49711375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93C376-DC99-48E0-B861-AD17D0D1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6F1EA-BD72-41F2-A85B-9E07B394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93D289-1FEB-42B7-A7CD-3CEDAC4F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62388-D953-4506-8AA1-B11E5CED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ВЫБОР ОБЪЕКТА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EF5825-E5D4-4029-B6B2-7F719433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23950"/>
            <a:ext cx="10058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Хлорелла выбрана за богатый состав;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инженерная задача — снизить стоимость культивирования.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C774D-4FEC-429A-9AE6-895237B8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7A4F7-3FE8-486B-A9D1-1C208FC5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57500"/>
            <a:ext cx="4800600" cy="32575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55795-A9EE-4639-98A7-636C4E66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86100"/>
            <a:ext cx="434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ПОЧЕМУ ХЛОРЕЛЛА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71245B-E74F-46D1-AC55-B2229F9F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409950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Почему хлорелла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A3F97D-0B81-429D-BC04-769BACCD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05250"/>
            <a:ext cx="43434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4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Хлорелла — источник белка и микроэлементов. Более богатый биохимический состав по сравнению с другими микроводорослями. Хлорофилла в хлорелле в 5 раз больше, чем в спирулине.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5AE9E-9505-45B5-AEFD-28F5A236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57500"/>
            <a:ext cx="4800600" cy="32575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2FB7EF-3C3E-483E-BDB3-295750C6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086100"/>
            <a:ext cx="434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ЧТО ОГРАНИЧИВАЕТ МАСШТАБ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1F3255-6680-4C51-A872-C4718B29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09950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Что ограничивает масштаб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282CC-48EC-4EFE-85C2-91D36BE7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905250"/>
            <a:ext cx="43434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4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Высокие затраты закрытых систем на освещение, смешивание и охлаждение. Потребность в продуктивных штаммах, устойчивых к условиям культивирования. Необходимость снизить себестоимость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4519020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11F636-F90A-467B-BB8D-6668FF1EB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C4E2EA-65D2-4286-B301-F017B059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CF402-F480-4DBB-89CA-DA6D04A4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ШТАММ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7348E-C028-4D69-B8FE-51B51CFC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04900"/>
            <a:ext cx="54292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Штамм C-111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равномерно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распределяется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в культуральной среде.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A9E350-D86A-4B9D-AD3A-CB01DDAA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D344C-0A24-4A48-AA8D-1739133B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00400"/>
            <a:ext cx="4953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38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Для производства суспензии используется Chlorella vulgaris ИФР № C-111.  Штамм отличается планктонными свойствами: клетки свободно парят и равномерно распределяются в культуральной среде. Ценность суспензии формируется биологической активностью штамма и его биохимическим составом.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7DDA2-C669-4571-B221-6BDE9AE4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19700"/>
            <a:ext cx="200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C-111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B7F1A2-07EC-446A-B325-E0FC621E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7150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Chlorella vulgaris ИФР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06340-4F22-431C-AE42-5EC20019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2197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B79BDD-F9E0-4193-9629-3EE597458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7150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инокулята от объёма реактора в процессе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F6ACD-3119-4E27-AC3D-8CF49385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1228725"/>
            <a:ext cx="4438650" cy="4533900"/>
          </a:xfrm>
          <a:prstGeom xmlns:a="http://schemas.openxmlformats.org/drawingml/2006/main" prst="roundRect">
            <a:avLst>
              <a:gd name="adj" fmla="val 57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d0acd7aeb4801"/>
          <a:srcRect xmlns:a="http://schemas.openxmlformats.org/drawingml/2006/main" l="0" t="13548" r="0" b="135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314450"/>
            <a:ext cx="4267200" cy="4362450"/>
          </a:xfrm>
          <a:prstGeom xmlns:a="http://schemas.openxmlformats.org/drawingml/2006/main" prst="roundRect">
            <a:avLst>
              <a:gd name="adj" fmla="val 4018"/>
            </a:avLst>
          </a:prstGeom>
        </p:spPr>
      </p:pic>
    </p:spTree>
    <p:extLst>
      <p:ext uri="{BB962C8B-B14F-4D97-AF65-F5344CB8AC3E}">
        <p14:creationId xmlns:p14="http://schemas.microsoft.com/office/powerpoint/2010/main" val="1852555758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8BBE778-BD56-4AF8-8523-6E830EAB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DAB8B7-5A78-404D-8680-F2AE820E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060EE-393B-401A-8659-CCEA0088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0A5BB-9DE2-4E14-AB31-B5E2E2390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41EC1-3E68-4453-BAB8-D919ED17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ТЕХНОЛОГИЧЕСКАЯ ЦЕПОЧКА · 1/2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F5E4C-2A15-42E0-9CDB-9F9024B6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334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Технология промышленного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производства микроводоросли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хлорелла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6A452-6391-4967-B7FE-1CC5E7F0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0A130A-BEEE-4619-BA77-EF9059B9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933450"/>
            <a:ext cx="350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Три фазы превращают культуру в готовую промышленную суспензию.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992E95-5621-4342-AFA1-CEF6EF52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543050"/>
            <a:ext cx="3505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ЭТАПЫ 01–06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1455C3-FF9F-4FBE-95BF-E9AD69D8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771650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Культура и водоподготовка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EB4634-DCEE-4ED8-946F-1EF66ED6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57400"/>
            <a:ext cx="350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Новая технология, чистая культура, инокулят, обратный осмос, нагрев и электроактивация.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DE496-9BDA-45D6-A650-8A3288C3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908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115C4-0B41-4F1C-BF22-479D5DE8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81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966CE-B815-4A9E-97A0-F8FDCD16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051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Разработка новой технологии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975E1-2172-4F52-8571-B89D3A64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908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C260A-E7AC-4A86-9F34-DB087285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781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5D8102-B78D-4724-B0EB-18A3F79D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1051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Выделение чистой культуры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E45FF5-F6B0-4B3B-A2E9-B7F5E956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908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D5F049-1B9C-44C5-96BD-F1D917BC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C107C6-2C02-4C0C-83C0-B483FFBB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051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Подготовка инокулята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5E532E-B22A-40EC-87C9-3B15A8D1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815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8822B0-C47C-41D4-BD35-5E9FF911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5720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E531B-4604-4E31-844E-32235256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8958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Водоподготовка. Система обратного осмоса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55963-4DFB-41E0-B28A-DFE2655F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815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E6ADB5-F308-4760-A182-3B574FF5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5720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71434A-8CC7-46EA-9031-3F2A0251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8958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Водоподготовка. Подача воды через водонагреватель в электроактиватор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C58766-9F16-443C-90FA-D72F4B15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81500"/>
            <a:ext cx="3105150" cy="1504950"/>
          </a:xfrm>
          <a:prstGeom xmlns:a="http://schemas.openxmlformats.org/drawingml/2006/main" prst="roundRect">
            <a:avLst>
              <a:gd name="adj" fmla="val 1139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108CAD-AAAD-4C39-9534-958AFBBD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720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030577-E8A9-4676-81B4-AE69758B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895850"/>
            <a:ext cx="27241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Проточный электроактиватор. РН -10-11, ОВП – (-800-1000)</a:t>
            </a:r>
          </a:p>
        </p:txBody>
      </p:sp>
      <p:cxnSp>
        <p:nvCxnSpPr>
          <p:cNvPr id="64" name=""/>
          <p:cNvCxnSpPr>
            <a:stCxn xmlns:a="http://schemas.openxmlformats.org/drawingml/2006/main" id="12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4171950" y="3343275"/>
            <a:ext cx="3238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65" name=""/>
          <p:cNvCxnSpPr>
            <a:stCxn xmlns:a="http://schemas.openxmlformats.org/drawingml/2006/main" id="15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7600950" y="3343275"/>
            <a:ext cx="3238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66" name=""/>
          <p:cNvCxnSpPr>
            <a:stCxn xmlns:a="http://schemas.openxmlformats.org/drawingml/2006/main" id="21" idx="3"/>
            <a:endCxn xmlns:a="http://schemas.openxmlformats.org/drawingml/2006/main" id="24" idx="1"/>
          </p:cNvCxnSpPr>
          <p:nvPr/>
        </p:nvCxnSpPr>
        <p:spPr>
          <a:xfrm xmlns:a="http://schemas.openxmlformats.org/drawingml/2006/main">
            <a:off x="4171950" y="5133975"/>
            <a:ext cx="3238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67" name=""/>
          <p:cNvCxnSpPr>
            <a:stCxn xmlns:a="http://schemas.openxmlformats.org/drawingml/2006/main" id="24" idx="3"/>
            <a:endCxn xmlns:a="http://schemas.openxmlformats.org/drawingml/2006/main" id="27" idx="1"/>
          </p:cNvCxnSpPr>
          <p:nvPr/>
        </p:nvCxnSpPr>
        <p:spPr>
          <a:xfrm xmlns:a="http://schemas.openxmlformats.org/drawingml/2006/main">
            <a:off x="7600950" y="5133975"/>
            <a:ext cx="32385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68" name=""/>
          <p:cNvCxnSpPr>
            <a:stCxn xmlns:a="http://schemas.openxmlformats.org/drawingml/2006/main" id="18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 flipH="1">
            <a:off x="2619375" y="4095750"/>
            <a:ext cx="6858000" cy="2857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6669" cap="rnd">
            <a:solidFill>
              <a:srgbClr val="78D998"/>
            </a:solidFill>
            <a:prstDash val="solid"/>
            <a:round/>
            <a:tailEnd type="arrow" w="sm" len="sm"/>
          </a:ln>
        </p:spPr>
      </p:cxnSp>
    </p:spTree>
    <p:extLst>
      <p:ext uri="{BB962C8B-B14F-4D97-AF65-F5344CB8AC3E}">
        <p14:creationId xmlns:p14="http://schemas.microsoft.com/office/powerpoint/2010/main" val="173593741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659A9EB-3B6F-494B-9FC7-C1CE071A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E9A71-A9D7-4208-A7B9-D28A820E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9698A-5A4F-454B-8369-A528971A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7BB7C-B9AD-4D6C-A8CA-37D375AF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ТЕХНОЛОГИЧЕСКАЯ ЦЕПОЧКА · 2/2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BAD0B-59A9-4B86-9CF9-DDE7AC45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3345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От активированной воды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 готовой продукции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033CA7-96FB-4A7F-AB3D-5E2A35F3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66E24-50B4-4C67-9F07-1DBE15E2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0287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ЭТАПЫ 07–10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0DF99-0227-4339-97C8-946F708D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2573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Культивирование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7BABA-CC2D-4E7D-A3E2-4D4B58E5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43050"/>
            <a:ext cx="238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Католит и анолит, питательная среда, CO₂, 10% инокулята и микробиологическая безопасность.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19E59-899F-493D-928F-97030BA3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028700"/>
            <a:ext cx="2552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ЭТАПЫ 11–13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45841-A79E-4255-83FE-368B62FC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257300"/>
            <a:ext cx="2552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Промышленный выпуск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6087DC-4223-4574-B18B-A8A4CC0F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43050"/>
            <a:ext cx="2552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Заводское производство, розлив в ПЭТ-бутылки и поставка готовой продукции.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65D9D6-EB27-45B5-80A0-95CAC8CC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14600"/>
            <a:ext cx="228600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3D03E1-72F5-499F-A4FA-D92D51BCF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86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C2257-2C27-4B3A-801F-14F11F39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Вода разделяется на католит и анолит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1F3FF0-0188-4058-964C-C50ED243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514600"/>
            <a:ext cx="228600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1671D7-CF28-45C3-9FFB-4E164686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686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4BCD66-3F28-43AB-96DC-434A04072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02895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 реактор подается католит, питательная среда и СО2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999C23-7352-49D5-87D8-8F6A2270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14600"/>
            <a:ext cx="228600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F11DD-122F-4C01-B8CC-A956AC52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686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C695F7-62B5-4882-BAB4-D705DB56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2895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 реактор подается инокулят в количестве 10% от его объема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3A7500-4322-4640-99D0-51626C96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14600"/>
            <a:ext cx="228600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50F1F4-D478-46D2-9944-CDCD6611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86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C41B88-ED5D-47D2-B08B-8D52FB58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28950"/>
            <a:ext cx="1943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3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23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Промышленный биорезонанс обеспечивает микробиологическую безопасность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874004-10E4-4650-B5F3-27480FFD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38650"/>
            <a:ext cx="310515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D8EBA-F9E8-4C38-B062-3F61E193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10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687E35-C1A4-4EFC-9BC5-4BE50444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53000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Завод по производству хлореллы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A5A32F-E5D4-4E76-92F5-1FDD74F5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438650"/>
            <a:ext cx="310515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7AD261-E7E7-4250-A5B3-08BA2C65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610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8588A7-3F8D-40BD-9C91-BBB3746D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953000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Готовая продукция разливается в ПЭТ бутылки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86EF1E-EB57-4FD3-BD5C-A86182FB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38650"/>
            <a:ext cx="3105150" cy="1619250"/>
          </a:xfrm>
          <a:prstGeom xmlns:a="http://schemas.openxmlformats.org/drawingml/2006/main" prst="roundRect">
            <a:avLst>
              <a:gd name="adj" fmla="val 10588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F80A1F-2E8E-4B15-ADF8-33BD9E89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610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19ABFEC-FD31-4315-BEB4-74F18B05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953000"/>
            <a:ext cx="276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8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8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Мы готовы обеспечить всех желающих нашей продукцией</a:t>
            </a:r>
          </a:p>
        </p:txBody>
      </p:sp>
      <p:cxnSp>
        <p:nvCxnSpPr>
          <p:cNvPr id="73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3352800" y="3324225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74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5943600" y="3324225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75" name="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8534400" y="3324225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76" name=""/>
          <p:cNvCxnSpPr>
            <a:stCxn xmlns:a="http://schemas.openxmlformats.org/drawingml/2006/main" id="25" idx="3"/>
            <a:endCxn xmlns:a="http://schemas.openxmlformats.org/drawingml/2006/main" id="28" idx="1"/>
          </p:cNvCxnSpPr>
          <p:nvPr/>
        </p:nvCxnSpPr>
        <p:spPr>
          <a:xfrm xmlns:a="http://schemas.openxmlformats.org/drawingml/2006/main">
            <a:off x="4171950" y="5248275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77" name=""/>
          <p:cNvCxnSpPr>
            <a:stCxn xmlns:a="http://schemas.openxmlformats.org/drawingml/2006/main" id="28" idx="3"/>
            <a:endCxn xmlns:a="http://schemas.openxmlformats.org/drawingml/2006/main" id="31" idx="1"/>
          </p:cNvCxnSpPr>
          <p:nvPr/>
        </p:nvCxnSpPr>
        <p:spPr>
          <a:xfrm xmlns:a="http://schemas.openxmlformats.org/drawingml/2006/main">
            <a:off x="7648575" y="5248275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6669" cap="rnd">
            <a:solidFill>
              <a:srgbClr val="78D998"/>
            </a:solidFill>
            <a:prstDash val="solid"/>
            <a:tailEnd type="arrow" w="sm" len="sm"/>
          </a:ln>
        </p:spPr>
      </p:cxnSp>
      <p:cxnSp>
        <p:nvCxnSpPr>
          <p:cNvPr id="78" name=""/>
          <p:cNvCxnSpPr>
            <a:stCxn xmlns:a="http://schemas.openxmlformats.org/drawingml/2006/main" id="22" idx="2"/>
            <a:endCxn xmlns:a="http://schemas.openxmlformats.org/drawingml/2006/main" id="25" idx="0"/>
          </p:cNvCxnSpPr>
          <p:nvPr/>
        </p:nvCxnSpPr>
        <p:spPr>
          <a:xfrm xmlns:a="http://schemas.openxmlformats.org/drawingml/2006/main" flipH="1">
            <a:off x="2619375" y="4133850"/>
            <a:ext cx="7362825" cy="30480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6669" cap="rnd">
            <a:solidFill>
              <a:srgbClr val="78D998"/>
            </a:solidFill>
            <a:prstDash val="solid"/>
            <a:round/>
            <a:tailEnd type="arrow" w="sm" len="sm"/>
          </a:ln>
        </p:spPr>
      </p:cxnSp>
    </p:spTree>
    <p:extLst>
      <p:ext uri="{BB962C8B-B14F-4D97-AF65-F5344CB8AC3E}">
        <p14:creationId xmlns:p14="http://schemas.microsoft.com/office/powerpoint/2010/main" val="8972575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9E2E2E-A503-4DD3-8EF5-3FB205D3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EC4AF9-B8CA-49B9-A62B-3B436D79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DF9FBE-71C7-4E31-B361-7DE357C5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ПРОЦЕСС 1/3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768E3-5D56-4094-865D-751EFA8C3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66800"/>
            <a:ext cx="100584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Культура и водоподготовка задают условия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для промышленного цикла.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BCBCC-ACCB-4F6C-92E0-E172BCC5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67342-07F8-4411-90B6-2FF107FD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7655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B58F0-DFDF-4D80-BC45-50F8743F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47C2C4-DE9B-4BBD-AE64-36E72EBA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3850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Новая технология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CEFF1-5925-4554-A2B9-AAF7CD6B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195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Разработка промышленного способа.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17F803-0A13-4C6B-8D73-867D2102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7655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C0359-F940-48CA-8549-AACE5D15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D93935-98D6-46CF-9CBC-92579E0A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23850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Чистая культура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22F453-BB7E-4F1E-93A7-81AE9809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6195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Выделение исходной культуры.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73546-9FB7-4633-9A33-F7CF6A3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7655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B21543-5CC9-41FE-A48F-33725612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BE910E-46EB-43AE-87EA-B5676901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23850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Инокулят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3F79C8-8855-4381-9D71-F5E3640E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195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Подготовка посевного материала.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BD22B9-2041-4EB6-B8BE-B5341113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5770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DD3C44-ACAA-4AB7-89DE-A803C54D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686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AFCF3-F4A9-4BBC-B75A-EA2148D9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81965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Обратный осмос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B4492E-F455-4039-A256-E97B88F9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20065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Очистка воды от примесей.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62B303-A82E-4206-ADE6-844E3A8D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45770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C3F45E-4329-450A-BE71-46C8C647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686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ACE78B-D5C3-4232-BFA7-42F17B60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81965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Нагрев воды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867575-E81B-4E2B-A4DB-1D9A1D76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20065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Подача через водонагреватель.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21DC3F-0CBE-476D-95DA-6F610023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57700"/>
            <a:ext cx="32004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3CD0C8-26B9-4581-984E-945A21B50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6863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57E5C1-2898-4A3F-9C48-29249847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819650"/>
            <a:ext cx="2743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Электроактивация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8BBCB3-4E72-42E7-A854-6382D765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20065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pH 10–11; ОВП −800…−1000.</a:t>
            </a:r>
          </a:p>
        </p:txBody>
      </p:sp>
    </p:spTree>
    <p:extLst>
      <p:ext uri="{BB962C8B-B14F-4D97-AF65-F5344CB8AC3E}">
        <p14:creationId xmlns:p14="http://schemas.microsoft.com/office/powerpoint/2010/main" val="1721749382"/>
      </p:ext>
    </p:extLst>
  </p:cSld>
</p:sld>
</file>

<file path=ppt/slides/slide1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592A1C-E6F9-4CB5-8244-8AAD1BAB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A9D896-253D-4C7A-9C91-B0A75688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8610DE-B6C3-48E6-B9FB-381BBB2B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7FA45-CD95-49FE-BC74-6B0B0A63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16547F-D2AF-4662-9F6D-77C7D071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ПРОЦЕСС 2/3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542E4C-56D8-47C6-B31F-765937B0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66800"/>
            <a:ext cx="100584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Активированная вода, инокулят и контроль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формируют цикл культивирования.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E2B6B-73B3-4060-A010-3CE11C8E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F59E0-A9F2-4B65-9D79-080935DF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76550"/>
            <a:ext cx="2343150" cy="2724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DDB68-6612-4C11-97E1-D1CBA2D3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04DB70-142D-489F-B1A1-B62DD64B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505200"/>
            <a:ext cx="1885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Католит и анолит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4B161-19CC-42A9-B116-14621F808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191000"/>
            <a:ext cx="18859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Разделение активированной воды.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91FB33-7685-4FB9-B493-9CCB0841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76550"/>
            <a:ext cx="2343150" cy="2724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23CC23-9B17-4AF5-B275-1ED92096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A142F8-4590-46EF-BE80-830CB905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505200"/>
            <a:ext cx="1885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Среда и CO₂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3A293-6412-4372-A5CA-925D293F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191000"/>
            <a:ext cx="18859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Католит, питательная среда и газ поступают в реактор.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7D2FEE-3F43-4D53-92AE-9C7D5BBC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76550"/>
            <a:ext cx="2343150" cy="2724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48F42-3BF7-4A26-A16F-243F1945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5762EE-026F-4659-A351-28E274EC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505200"/>
            <a:ext cx="1885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10% инокулята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C02673-7731-4D14-AF94-BBB824C2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91000"/>
            <a:ext cx="18859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Внесение от объёма фотобиореактора.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C50EA-A78E-4C82-87E7-BCCD2631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876550"/>
            <a:ext cx="2343150" cy="2724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6B7490-3A25-465A-A4F1-776D1D6F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CC019B-5553-403A-A354-F37088EE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505200"/>
            <a:ext cx="1885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Биобезопасность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A79F9C-2A86-4080-874D-8CB3FBE1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191000"/>
            <a:ext cx="18859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Промышленный биорезонанс.</a:t>
            </a:r>
          </a:p>
        </p:txBody>
      </p:sp>
    </p:spTree>
    <p:extLst>
      <p:ext uri="{BB962C8B-B14F-4D97-AF65-F5344CB8AC3E}">
        <p14:creationId xmlns:p14="http://schemas.microsoft.com/office/powerpoint/2010/main" val="14010957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205141-0CF7-43E1-9BED-C06C34B0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D321F-1487-4187-A72A-5CF44476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FD392D-161B-4384-9A85-4BFBC59A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ПРОЦЕСС 3/3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89CC3-F8A3-4313-8322-752B7E5C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66800"/>
            <a:ext cx="100584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Промышленный выпуск завершается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розливом и поставкой продукции.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845DB-50BD-4292-BFBA-04DD095F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F7ABB-EB2E-4876-973F-A8BEDF4D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76550"/>
            <a:ext cx="3200400" cy="2724150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6F8EB-4ECA-4D66-B224-C6AC9EF6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02B6C9-E87C-42E3-A228-E3E4798E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4290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ПРОМЫШЛЕННЫЙ КОНТУР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567FF-E221-4F2E-BBEF-9EADDBE3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719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Завод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3524AF-BD35-44C0-966D-40BE7AA9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324350"/>
            <a:ext cx="2743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Промышленное производство хлореллы.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DD7547-8B56-4A09-B312-692AA7BEE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76550"/>
            <a:ext cx="3200400" cy="2724150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3FC685-B37F-4DE2-B016-DF349AB74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BDF4AA-7014-440F-85D7-B331403A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4290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ГОТОВАЯ ПРОДУКЦИЯ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DF5173-6B35-486B-B7F2-A4D656EB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7719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Розлив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61C03-DF4C-45C8-9DC4-42978EE4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324350"/>
            <a:ext cx="2743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Готовая суспензия разливается в ПЭТ-бутылки.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0D830-A4D6-489B-A457-415BAAEC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76550"/>
            <a:ext cx="3200400" cy="2724150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F9551-E729-4F63-B756-742D6E8E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05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0A90B-3511-427F-819E-5F7E66CA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4290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ПОСТАВКА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5D474-BD87-4E74-B249-2CB6D258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7719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Потребители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30254-77EB-484E-9A83-DD492909B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24350"/>
            <a:ext cx="2743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Обеспечение потребителей готовой продукцией.</a:t>
            </a:r>
          </a:p>
        </p:txBody>
      </p:sp>
    </p:spTree>
    <p:extLst>
      <p:ext uri="{BB962C8B-B14F-4D97-AF65-F5344CB8AC3E}">
        <p14:creationId xmlns:p14="http://schemas.microsoft.com/office/powerpoint/2010/main" val="17686146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480706-DE2D-4A65-8806-7C5FE67A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583BA-9BD2-46FE-A639-ABF07578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6C5D8-19AE-4407-8F55-952D9A254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ИННОВАЦИИ 1/2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01ECC-3CDB-4288-BA92-5434362F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Четыре решения меняют воду,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оболочку клетки, ОВП и состав среды.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59880-1590-4E1F-8FDD-654BF078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DDE909-5012-4441-9626-3C3F7115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05100"/>
            <a:ext cx="5029200" cy="1695450"/>
          </a:xfrm>
          <a:prstGeom xmlns:a="http://schemas.openxmlformats.org/drawingml/2006/main" prst="roundRect">
            <a:avLst>
              <a:gd name="adj" fmla="val 1011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BFC419-C0F4-4C4A-A070-E658535E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BE4B0-F44D-4D54-83B0-EC764D28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067050"/>
            <a:ext cx="461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Электроактивация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C1DC3B-3C1C-482F-B172-C3609F08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429000"/>
            <a:ext cx="46101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Католит используется как биостимулятор роста и деления клеток хлореллы.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F53DB-E969-4F4D-96B9-DB10253D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05100"/>
            <a:ext cx="5029200" cy="1695450"/>
          </a:xfrm>
          <a:prstGeom xmlns:a="http://schemas.openxmlformats.org/drawingml/2006/main" prst="roundRect">
            <a:avLst>
              <a:gd name="adj" fmla="val 1011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5D486-EABF-46FE-A9F7-9BD89648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70B996-103B-49B8-B4B5-FC40D036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067050"/>
            <a:ext cx="461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Оболочка клетки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70372-281E-4AEE-825E-36B9D11D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429000"/>
            <a:ext cx="46101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Технология умягчения целлюлозной оболочки рассчитана на более полное усвоение компонентов.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52FE75-B572-43B4-B507-7258B882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33900"/>
            <a:ext cx="5029200" cy="1695450"/>
          </a:xfrm>
          <a:prstGeom xmlns:a="http://schemas.openxmlformats.org/drawingml/2006/main" prst="roundRect">
            <a:avLst>
              <a:gd name="adj" fmla="val 1011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67DF93-6A17-4956-A2F4-551ED6EC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43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3CBF5-DDA9-4E69-94F6-A4CEA5BE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895850"/>
            <a:ext cx="461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Отрицательный ОВП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13400-AB59-405F-9C2D-01DCB87C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257800"/>
            <a:ext cx="46101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Разработан выпуск хлореллы с отрицательным окислительно-восстановительным потенциалом.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5E9B51-43EA-4680-BEEA-2EE5F1F8B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33900"/>
            <a:ext cx="5029200" cy="1695450"/>
          </a:xfrm>
          <a:prstGeom xmlns:a="http://schemas.openxmlformats.org/drawingml/2006/main" prst="roundRect">
            <a:avLst>
              <a:gd name="adj" fmla="val 1011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BEBFF-4E60-45B9-975E-440B7CCD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43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04140A-CFAD-48DF-A662-34C96D23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895850"/>
            <a:ext cx="4610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Питательные среды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50DC1-9F98-4DD8-9726-26F76DA6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257800"/>
            <a:ext cx="46101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Новые среды позволяют получать микроводоросли с различным биохимическим составом.</a:t>
            </a:r>
          </a:p>
        </p:txBody>
      </p:sp>
    </p:spTree>
    <p:extLst>
      <p:ext uri="{BB962C8B-B14F-4D97-AF65-F5344CB8AC3E}">
        <p14:creationId xmlns:p14="http://schemas.microsoft.com/office/powerpoint/2010/main" val="1393621893"/>
      </p:ext>
    </p:extLst>
  </p:cSld>
</p:sld>
</file>

<file path=ppt/slides/slide1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E52951-A64B-47AA-80C5-51C76BC47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9EED1-228E-4CA6-9083-9213D196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87AF74-A28A-47EA-B229-85CACFFE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4144A-108B-4B74-A0D7-1AB4B1A5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76CF0-A64C-4ED4-AB5F-00F6027D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ИННОВАЦИИ 2/2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6DEC9-59DA-4088-90B0-188A4119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Газ, активация, безопасность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фотопериод объединены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 одну производственную систему.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61705-7250-4763-A9FD-604608E4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5E5EF-4131-4C48-BD85-6F6BFA15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2343150" cy="30099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9DE1E-25C7-43EC-9E6A-21F0255E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95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231DF-9455-4C80-9C93-476DDF25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14750"/>
            <a:ext cx="1885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Подача CO₂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DAF5B1-A5BB-4183-980C-DFA8B147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438650"/>
            <a:ext cx="18859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Система регулирует значения pH и ОВП.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CE7FA5-F90C-413C-814D-3437D585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067050"/>
            <a:ext cx="2343150" cy="30099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CEB6B9-C6C1-46FB-9981-9AC3EC4E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295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55A63-4918-4105-9694-B02E8DFE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1885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13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13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Электроактиваторы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027C4-CAEC-4168-B15C-8BBA8581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38650"/>
            <a:ext cx="18859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Внешние и встроенные решения усиливают активацию воды и суспензии.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86AD73-26A5-4944-9560-73CBDA20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67050"/>
            <a:ext cx="2343150" cy="30099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8A6AA0-8F0F-47DC-9AB5-8E8B73BB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95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1C0054-3358-471C-AFE1-A45AA165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14750"/>
            <a:ext cx="1885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Промышленный биорезонанс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213BEF-259D-4391-A0CF-2EF103C3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38650"/>
            <a:ext cx="18859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Обеззараживание подготовки инокулята, оборудования и фотобиореакторов.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732F54-9539-4941-B669-4F13496E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067050"/>
            <a:ext cx="2343150" cy="30099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A9A0D7-EF92-433D-A8EA-3CA39ED9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295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15347C-36CC-4432-A0F3-0C6C7D11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714750"/>
            <a:ext cx="1885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ДЕНЬ / НОЧЬ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E948BB-A19F-44EB-861D-8E06594A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438650"/>
            <a:ext cx="18859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Фотопериоды связаны с соответствующими питательными средами.</a:t>
            </a:r>
          </a:p>
        </p:txBody>
      </p:sp>
    </p:spTree>
    <p:extLst>
      <p:ext uri="{BB962C8B-B14F-4D97-AF65-F5344CB8AC3E}">
        <p14:creationId xmlns:p14="http://schemas.microsoft.com/office/powerpoint/2010/main" val="6777501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CD91BE-EA58-436E-84B9-C6BDFAE6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755A0-6A62-476F-81A7-B3A6304D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3D20A5-7549-44D6-8CDB-3D118717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ПАТЕНТНЫЙ ЦИКЛ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3EA92-D61C-4540-AC71-1C55BDDC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Патентная последовательность приводит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 товарной суспензии за 20–24 часа.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90724-367F-4667-B667-7465DF12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BD55F-76B5-4275-A82B-A9AB285B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14550"/>
            <a:ext cx="1005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Очищенная вода проходит активацию; pH снижается до 7,0–7,5 перед подачей в фотобиореактор.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A717CF-3949-4F6E-A2B3-8ABC1649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3200400" cy="1562100"/>
          </a:xfrm>
          <a:prstGeom xmlns:a="http://schemas.openxmlformats.org/drawingml/2006/main" prst="roundRect">
            <a:avLst>
              <a:gd name="adj" fmla="val 1097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60E750-7629-41DA-98EF-CB73BCF8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52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937343-298F-470D-BADB-EABD4E00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24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Обратный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осмос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CC6E9-9BA8-44B8-B089-4F4145CB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6195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Удаление примесей и элементов, подавляющих рост.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57FA5-90F9-4F35-BF60-64918551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81300"/>
            <a:ext cx="3200400" cy="1562100"/>
          </a:xfrm>
          <a:prstGeom xmlns:a="http://schemas.openxmlformats.org/drawingml/2006/main" prst="roundRect">
            <a:avLst>
              <a:gd name="adj" fmla="val 1097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304585-FCC4-4300-B50F-C65A4098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52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84875-042C-487A-9D44-C241B8F7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24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Электроактивация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F5B84-AFDF-4600-B8DA-89F21A69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6195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Получение католита и анолита с заданными pH и ОВП.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0E48D-3525-47B5-8EDC-E8120FD2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81300"/>
            <a:ext cx="3200400" cy="1562100"/>
          </a:xfrm>
          <a:prstGeom xmlns:a="http://schemas.openxmlformats.org/drawingml/2006/main" prst="roundRect">
            <a:avLst>
              <a:gd name="adj" fmla="val 1097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793F62-E93A-41A5-AFD6-028EE6B6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52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ED3FF-E791-4DEB-A67B-780970BE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24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Среда + CO₂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52C8DD-BF37-45CF-9DAF-AF50F416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195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Питательная среда и газ до pH 7,0–7,5.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97F501-EA4B-445B-B35F-D7580BC1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495800"/>
            <a:ext cx="3200400" cy="1562100"/>
          </a:xfrm>
          <a:prstGeom xmlns:a="http://schemas.openxmlformats.org/drawingml/2006/main" prst="roundRect">
            <a:avLst>
              <a:gd name="adj" fmla="val 1097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C56CD3-A866-4A12-A3A7-CF4F1D78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672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C95476-9FDC-4A38-B4D2-8D8689BD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8387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10% инокулята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D15379-DB93-411A-92D1-B212EFA8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2387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Разбавление в фотобиореакторе.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86D763-A97B-44A7-99BC-5A345182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495800"/>
            <a:ext cx="3200400" cy="1562100"/>
          </a:xfrm>
          <a:prstGeom xmlns:a="http://schemas.openxmlformats.org/drawingml/2006/main" prst="roundRect">
            <a:avLst>
              <a:gd name="adj" fmla="val 1097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B63F1C-895E-46FC-96F2-6C08329A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672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3BB83E-F78F-4A8C-8E94-0FEA8C54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8387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4 фотопериода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976396-52DE-4BB1-A307-9F7591FE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2387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Два периода ДЕНЬ и два НОЧЬ.</a:t>
            </a:r>
          </a:p>
        </p:txBody>
      </p:sp>
    </p:spTree>
    <p:extLst>
      <p:ext uri="{BB962C8B-B14F-4D97-AF65-F5344CB8AC3E}">
        <p14:creationId xmlns:p14="http://schemas.microsoft.com/office/powerpoint/2010/main" val="2233119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2AA64B-B9F0-4A98-8284-47205FBD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2A85A-6449-4016-B5BA-0222B318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DA312B-03E1-4432-B960-DE9B002F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БИОХИМИЯ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E4772-5FEC-48A0-9618-8ABF1225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Основу состава формируют белки; жиры,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углеводы и зола дополняют профиль.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9D62E-7030-4721-BB6B-FDE4400E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2FC93-21EF-411F-9A6E-3666BB46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71750"/>
            <a:ext cx="4095750" cy="3257550"/>
          </a:xfrm>
          <a:prstGeom xmlns:a="http://schemas.openxmlformats.org/drawingml/2006/main" prst="roundRect">
            <a:avLst>
              <a:gd name="adj" fmla="val 5848"/>
            </a:avLst>
          </a:prstGeom>
          <a:solidFill xmlns:a="http://schemas.openxmlformats.org/drawingml/2006/main">
            <a:srgbClr val="FCFEFC">
              <a:alpha val="88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4"/>
          <a:fontRef xmlns:a="http://schemas.openxmlformats.org/drawingml/2006/main" idx="major"/>
        </p:style>
      </p:sp>
      <p:graphicFrame>
        <p:nvGraphicFramePr>
          <p:cNvPr id="35" name="Chart"/>
          <p:cNvGraphicFramePr/>
          <p:nvPr/>
        </p:nvGraphicFramePr>
        <p:xfrm>
          <a:off xmlns:a="http://schemas.openxmlformats.org/drawingml/2006/main" x="1295400" y="2800350"/>
          <a:ext xmlns:a="http://schemas.openxmlformats.org/drawingml/2006/main" cx="3638550" cy="27813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43dbe8522bd4e63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0ABAD-1464-4988-8194-6786F416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6385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7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100%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60639-EF99-4551-B980-16C0EA7B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0957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1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СУХОЕ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900" b="1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ВЕЩЕСТВО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43C42-5643-4B85-B0CC-5F692A3D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8289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7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0D523-27A8-4A7F-A91D-D19FBBA8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432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55%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E0A61-3508-40AF-B256-258BD6F8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62250"/>
            <a:ext cx="217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Белки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967984-6D37-49DC-906F-7BF627AB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067050"/>
            <a:ext cx="398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Все незаменимые аминокислоты.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CE263-0682-4F13-B122-6BA2597E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71850"/>
            <a:ext cx="5162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75265F-978D-4925-9EC0-2F8B1383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6099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C7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0A41E-0E2C-4D4E-B594-65DE02D6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2425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8%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8FB43-156C-4C32-AD3F-9AA9F3E3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543300"/>
            <a:ext cx="217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Жиры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AC3CC1-4B34-4D1F-8E41-781080F7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848100"/>
            <a:ext cx="398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Полиненасыщенные жирные кислоты.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BD0524-9A1E-432C-A896-2ABE4391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152900"/>
            <a:ext cx="5162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CD9C6-6AEE-41EE-93F4-E626559B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910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E88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B2D7E3-ADE4-4236-A11D-C21888FB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053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12%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C650DF-D262-4CDD-9363-F7BAE2C1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324350"/>
            <a:ext cx="217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Углеводы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78ECEC-62BC-414D-9004-26C0A625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629150"/>
            <a:ext cx="398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Содержание зависит от условий выращивания.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51B3D2-D6E7-49AE-82A4-DB6A3BDB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933950"/>
            <a:ext cx="5162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02B095-685F-449A-9AE9-EB769ED6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720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C5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C66C12-190C-4151-8D94-9E343539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8635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25%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073D4A-FF9A-49FC-AE13-D15FE851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105400"/>
            <a:ext cx="217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Зольные компоненты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697D83-DA99-4607-B1DC-77A02727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410200"/>
            <a:ext cx="398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Минеральный состав сухого вещества.</a:t>
            </a:r>
          </a:p>
        </p:txBody>
      </p:sp>
    </p:spTree>
    <p:extLst>
      <p:ext uri="{BB962C8B-B14F-4D97-AF65-F5344CB8AC3E}">
        <p14:creationId xmlns:p14="http://schemas.microsoft.com/office/powerpoint/2010/main" val="13339427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601F5B-D558-4DE5-80CE-CCC8B283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416E0-A65C-47A4-A155-F390FFED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EA344-F034-439B-9C3B-E901C695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CC3E7-134F-412A-A8C5-E52470EF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БЕЛКИ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8650E-834B-4D0A-86E6-CE75D3F8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1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Аминокислотный анализ выявил 40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1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аминокислот, включая все незаменимые.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0734F-AE54-4BCF-A33D-60BC7532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F852C6-010D-44DD-9567-6AA3EB38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4795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09F3B-AF3B-46D8-BF6E-83EAAF48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62300"/>
            <a:ext cx="4171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54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54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ED254F-7985-4D43-B5CA-0910ED5B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АМИНОКИСЛОТЫ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807C37-5E1A-429B-9EF8-9373854D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43400"/>
            <a:ext cx="41719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6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Обнаружены свободные аминокислоты, различные пептиды и белки. Белок хлореллы содержит все незаменимые аминокислоты.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A48527-EE44-45A1-8EB9-D6B5262E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02895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AE6F2-558B-4B55-BEE3-2938A9C8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62300"/>
            <a:ext cx="4362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8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48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20–25%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B19BE-3A51-4AC8-A7F7-B8E3EEEF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43350"/>
            <a:ext cx="436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ОРГАНИЧЕСКИЕ КИСЛОТЫ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3FA04-6B15-405D-894B-AA5FFFAA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43400"/>
            <a:ext cx="43624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6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Гликолевая, глюконовая, яблочная, муравьиная, α-кетоглутаровая, уксусная, щавелевоуксусная, молочная, пропионовая, глиоксиловая и масляная кислоты.</a:t>
            </a:r>
          </a:p>
        </p:txBody>
      </p:sp>
    </p:spTree>
    <p:extLst>
      <p:ext uri="{BB962C8B-B14F-4D97-AF65-F5344CB8AC3E}">
        <p14:creationId xmlns:p14="http://schemas.microsoft.com/office/powerpoint/2010/main" val="624715705"/>
      </p:ext>
    </p:extLst>
  </p:cSld>
</p:sld>
</file>

<file path=ppt/slides/slide1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ED5B04-49FD-4EB4-ADC0-2F06F766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53D18-B62E-43FA-B9EF-B2DFA54A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0AF34-A49E-4F8D-9298-B926F42B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22E9F-5C51-4294-ABCC-E8BD4813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ЛИПИДЫ И УГЛЕВОДЫ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7E671-2789-4FA3-85C1-1FABC781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Состав липидов и сахаров меняется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вместе с условиями выращивания.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6F424-C951-435A-9092-1D47A937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A8A059-2CD9-48E7-9EB3-0EB90FFD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194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ПОЛИНЕНАСЫЩЕННЫЕ КИСЛОТЫ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6A16E-F6F0-4D5F-A474-4020546A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38500"/>
            <a:ext cx="320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Полиненасыщенные кислоты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3BB186-4612-4B88-9FC1-E0181344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2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D4E283-2373-4BF3-852B-F0BDF116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29100"/>
            <a:ext cx="32004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Арахидоновая, линолевая и линоленовая кислоты названы незаменимыми, поскольку не синтезируются в организме человека и животных.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C7EB6-E43B-4273-86C6-969CDED5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575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DFCF9D-6BF0-493A-B136-8C621626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194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САХАРА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4681B1-D8A8-4894-8D18-EAF87DBF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38500"/>
            <a:ext cx="320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Сахара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72D774-43A1-40AA-A437-D4ABB862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433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3F4DA2-7D70-493C-B274-6C62C8B6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29100"/>
            <a:ext cx="32004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Больше всего представлены глюкоза и фруктоза; также указаны ксилоза, галактоза, рибоза, рамноза, стахиоза, раффиноза и сахароза.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3A89CA-CFEA-4420-AFD6-2F9212C1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575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3603DF-4F27-4EAC-8131-FD9C2E0F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194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УПРАВЛЯЕМЫЙ ПРОФИЛЬ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629AE-DA6C-4E2F-9CA5-E4CD4A3C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20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Управляемый профиль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6F1CD6-C159-4292-A5E4-4712EF69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433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2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E4ADE-6D22-410F-99F7-29205977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29100"/>
            <a:ext cx="32004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Питание и освещение позволяют направленно получать белки, углеводы и жиры.</a:t>
            </a:r>
          </a:p>
        </p:txBody>
      </p:sp>
    </p:spTree>
    <p:extLst>
      <p:ext uri="{BB962C8B-B14F-4D97-AF65-F5344CB8AC3E}">
        <p14:creationId xmlns:p14="http://schemas.microsoft.com/office/powerpoint/2010/main" val="104179048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F44025-74D3-48DA-BD59-A1313211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EC800-152A-4D1F-AAF4-B81DC1F0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6D056-6782-4246-8DDA-B17E94C8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МИКРОКОМПОНЕНТЫ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6FE0CA-C12E-4E8A-8921-93BCDBD4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Витамины, минералы и пигменты расширяют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биохимический профиль хлореллы.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02B8D-2C59-4C1D-9EB4-C81D319B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69550-29B5-4480-B8C2-420A8EC4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3A35D-02EF-43E7-83D5-87E5D77B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99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ВИТАМИНЫ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CED82-0EFE-4E24-8EAB-84F16AE5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2743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Витамины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E51730-70FD-40AF-9D4D-115BE825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867150"/>
            <a:ext cx="2743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В1, В2, В5, В6, В8, В9, В12, К, Н, РР, Е, D и А.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A0F3D-C48A-47AD-A469-43E4F628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8130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40FBC-D193-49BA-B8A7-1CD9FC51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099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МИНЕРАЛЫ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6B2B9-3250-4FD9-A16C-601E4DBB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333750"/>
            <a:ext cx="2743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Минералы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E07ED-0A92-4E68-B799-F2B72B56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867150"/>
            <a:ext cx="2743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Азот, кальций, фосфор, магний, натрий, калий, медь, железо, сера, цинк, кобальт, марганец, цирконий, рубидий, йод и другие.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DCDB5A-C543-401D-8EEB-31B43193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81300"/>
            <a:ext cx="3200400" cy="3162300"/>
          </a:xfrm>
          <a:prstGeom xmlns:a="http://schemas.openxmlformats.org/drawingml/2006/main" prst="roundRect">
            <a:avLst>
              <a:gd name="adj" fmla="val 5422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099324-DC99-4E85-A7C2-0C47512C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09900"/>
            <a:ext cx="2743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ПИГМЕНТЫ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EEA928-9D56-4C5C-8D62-17274E20D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33750"/>
            <a:ext cx="2743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Пигменты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19447D-D655-4E24-BE56-CEDAB01D4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867150"/>
            <a:ext cx="27432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5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Хлорофилл A и B, каротиноиды.</a:t>
            </a:r>
          </a:p>
        </p:txBody>
      </p:sp>
    </p:spTree>
    <p:extLst>
      <p:ext uri="{BB962C8B-B14F-4D97-AF65-F5344CB8AC3E}">
        <p14:creationId xmlns:p14="http://schemas.microsoft.com/office/powerpoint/2010/main" val="834984919"/>
      </p:ext>
    </p:extLst>
  </p:cSld>
</p:sld>
</file>

<file path=ppt/slides/slide2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A0AFE4-FEB8-4002-8AE6-86D8D2A8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9AF16-9FF7-4CFD-BB3A-5F607C9A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8D92D-8A08-4C2F-8DC2-49C1D9FE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D6802-14A2-4E98-8356-34BFC097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EB618-C433-493D-899A-37F8FB80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АКТИВНЫЕ СОЕДИНЕНИЯ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0078D-D37A-4A1F-9B7D-0A1CF683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Пептидный раздел объединяет CGF,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интерферон-связанные соединения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клеточные компоненты.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921B7A-A065-455A-B9F0-4789B984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0E9BB3-33AF-404F-BA92-0F8ECAE3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0"/>
            <a:ext cx="5029200" cy="16002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B0844-B9BA-40D0-AA73-A1407278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57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8C56B-FBE6-4EB0-91C5-9C8C4CBF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2895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CGF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647B4-E8A8-46B2-9C50-2B444CA3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09950"/>
            <a:ext cx="4648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6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Нуклеотидно-пептидный комплекс: смесь РНК, ДНК, нуклеиновых кислот, аминокислот, витаминов, минералов, пептидов, полисахаридов и β-глюкана.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A4DCA-1401-4AE5-8049-584CABB5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67000"/>
            <a:ext cx="5029200" cy="16002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48051-EDD0-4B99-AEB0-CD3D8DA2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57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E9450-5E55-4FD6-BF7D-2E08098C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2895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Фактор / хлон 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AAAADA-6A7A-456F-A036-A161CDF4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09950"/>
            <a:ext cx="4648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6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Рассматривается как вещество, индуцирующее выработку интерферона.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543E1-89D0-4E10-8EBE-EFE3B79C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19600"/>
            <a:ext cx="5029200" cy="16002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7C684B-B198-4C73-A049-15BB582F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10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0DA6E0-3646-415B-97DD-73DC06F4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78155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Т- и В-клетки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37F37-6B35-4675-B509-A632CD93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62550"/>
            <a:ext cx="4648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6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Хлорелла поддерживает повышение активности клеточных компонентов иммунной системы.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563FB-DA82-4C54-9717-613DC277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419600"/>
            <a:ext cx="5029200" cy="16002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98AB6F-C240-498A-9D98-A309AED5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610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BE018C-EC55-4DF0-8E3C-59B44DE3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8155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Стероидные соединения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C2F698-C20C-4F67-BB4E-9F10F18F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162550"/>
            <a:ext cx="4648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6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Указаны стерины, кортикостероиды, половые гормоны, сапогенины, стероидные алкалоиды и витамины группы D.</a:t>
            </a:r>
          </a:p>
        </p:txBody>
      </p:sp>
    </p:spTree>
    <p:extLst>
      <p:ext uri="{BB962C8B-B14F-4D97-AF65-F5344CB8AC3E}">
        <p14:creationId xmlns:p14="http://schemas.microsoft.com/office/powerpoint/2010/main" val="169560048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CDA4C2-FF8D-4DE9-A8FA-E02971C6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95ED4-D336-4CE5-9C3B-BE4D6B96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AC230-C675-4839-9452-4E164C6F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МЕДИЦИНА И ФАРМАЦЕВТИКА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C20CC-91CB-4969-B126-19625C4C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6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6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Мы рассматриваем суспензию и выделенные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6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6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компоненты как разные продуктовые контуры.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45430-A76C-4700-AC30-2614DCFF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A8071-33D0-4EE7-B5C4-550F5E65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480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8C77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4D2A3-677D-41E7-93FF-2D0C4AE5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24150"/>
            <a:ext cx="4800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39ADD-09AD-4E85-8EFB-9891F433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48000"/>
            <a:ext cx="4800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Медицинское направление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ABA94-ED13-4041-8EEB-8F6F3DF9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14750"/>
            <a:ext cx="48006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2000"/>
              </a:lnSpc>
              <a:buNone/>
              <a:defRPr sz="16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Линейка БАДов и перспективных природных препаратов. Проект охватывает сердечно-сосудистые, аутоиммунные, инфекционные и другие направления исследований. Клинические испытания обозначены как необходимый этап.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A9864A-519D-4F8E-A5E3-E5E61924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48000"/>
            <a:ext cx="4800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Фармацевтическое направление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AE67A-2FF3-40C0-90F8-8B8DE947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14750"/>
            <a:ext cx="48006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2000"/>
              </a:lnSpc>
              <a:buNone/>
              <a:defRPr sz="16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Выделение хлорофилла, каротиноидов, арахидоновой кислоты, Омега-3 и Омега-6. Проект предусматривает технологии извлечения ценных веществ и разработки растворов на основе гомогенизированной хлореллы.</a:t>
            </a:r>
          </a:p>
        </p:txBody>
      </p:sp>
    </p:spTree>
    <p:extLst>
      <p:ext uri="{BB962C8B-B14F-4D97-AF65-F5344CB8AC3E}">
        <p14:creationId xmlns:p14="http://schemas.microsoft.com/office/powerpoint/2010/main" val="1657867168"/>
      </p:ext>
    </p:extLst>
  </p:cSld>
</p:sld>
</file>

<file path=ppt/slides/slide2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93E1E22-8D32-4000-8D74-F702D3FE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FF84F-CF6D-430A-B432-804DBA52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37451-7EBC-45EF-A68C-FCCDEE77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3DD1C-D870-450A-B614-4FE78AF7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МЕДИЦИНСКИЙ РАЗДЕЛ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880A8-640F-4FBF-8003-13A33759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09650"/>
            <a:ext cx="100584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Мы группируем медицинские применения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вокруг шести направлений.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EDD30-7F6B-432C-A4FE-4B87DEAD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EDF9B-AA6B-4A75-AF82-77B1C471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812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703C1-94DC-4F53-A1F6-042467E1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5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14D6C-7A51-44BA-8040-C1EC957D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051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Детоксикация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61944-CB2E-4B9D-B121-06A30547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670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Печень, почки и кровь; алкоголь, никотин, неблагоприятная экология, радионуклиды и лекарственные примеси.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A8E9D-A220-4625-9003-693517D5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812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BB8919-6637-4324-95BC-4A5E264D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55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C42EA-F62D-4523-9B8A-6F1EE5AC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051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Нервная система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D2620B-865D-45D3-B520-C0E42A9F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670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CGF рассматривается в связи с восстановлением нервной ткани.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3BEA9-2383-4A59-A9CD-0E63B8CB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812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78A5E5-E76A-4957-A32D-A540CB9A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55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0D0C7-D0B4-4888-936D-93EE3C99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051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Иммунитет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B73E9-64DC-464B-8B1B-C78AE75B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670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Chlorellan, интерферон, хлорофилл и мукополисахариды.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AC7DA7-2765-4FE8-9D3C-05EB02EA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481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904DF9-4DDA-4618-8052-829C1931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19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F9B85E-85A8-459D-8A86-07C6D36FD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720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Онкология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36006-1CE3-4D14-9878-F9692F2B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33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Бета-каротин, витамин E и защита здоровых клеток во время облучения.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8BCAF7-6038-466B-AB0E-E1C35DDD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481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6CC589-AAA4-49E5-8B03-CAF87AFD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19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8BA6B0-40F6-4F5B-AB04-C28B1607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720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Сердце и сосуды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BD5B50-3562-4909-9BFD-48C73E53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33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Эластичность соединительной ткани и снижение холестерина.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E902FC-4CF4-4A87-99F5-255197BA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48150"/>
            <a:ext cx="3200400" cy="1714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73DAF9-68DA-4C12-A5E1-4A9A7A92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19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34EABB-F013-46CF-93F5-D15FE71D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720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Инфекции и вирусы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49A357-9559-4FC7-A9D4-4748AC6B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3395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Хлореллин, фактор A и арахидоновая кислота.</a:t>
            </a:r>
          </a:p>
        </p:txBody>
      </p:sp>
    </p:spTree>
    <p:extLst>
      <p:ext uri="{BB962C8B-B14F-4D97-AF65-F5344CB8AC3E}">
        <p14:creationId xmlns:p14="http://schemas.microsoft.com/office/powerpoint/2010/main" val="1494745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39EB2-290C-4A09-AFB2-3108A3D9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B6065-1E16-4EEB-AC1A-BFA35BE8A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58B46-4D9D-4BEB-8E8D-52E2BEF9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F1F1B-A305-45FF-A046-CF4D9BF9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ПИЩА И КОСМЕТИКА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244D0-57E9-4C7E-9F9C-7E5481F2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Пищевое и косметическое направления используют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разные формы одной биомассы.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C9D20C-8612-4F59-AC34-63532EA7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FC4F3-390C-475B-B509-A12F589F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48006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F3F61-CABC-474B-A47A-D6B3478C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52750"/>
            <a:ext cx="434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ПИЩЕВАЯ ПРОМЫШЛЕННОСТЬ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B9966-56B6-49A1-8E9A-96E2C205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76600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Пищевая промышленность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61071-2218-441C-B1E4-82260E8C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71900"/>
            <a:ext cx="434340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3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3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Био- и фитонапитки, добавки, готовые блюда и продукты для веганов. Липиды хлореллы указаны в диапазоне 5–30%; для отдельных культур при азотном голодании — до 85%. Жир из хлореллы рассматривается как замена пальмовому маслу.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F5E94-1B90-447C-9302-61AD597F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24150"/>
            <a:ext cx="48006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A6CC9-7577-41CD-8081-FA4EADF8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52750"/>
            <a:ext cx="434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КОСМЕТОЛОГИЯ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F2077-9755-4825-AE4B-27BBD8EB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276600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Косметология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EDE608-95A3-4841-BC24-E9558D94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771900"/>
            <a:ext cx="434340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3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3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Кремы, мази, скрабы, гели, шампуни, мыло, зубные пасты, ополаскиватели, обёртывания, маски и тампоны. Также указаны косметические, фитнес- и оздоровительные центры с применением ванн из хлореллы.</a:t>
            </a:r>
          </a:p>
        </p:txBody>
      </p:sp>
    </p:spTree>
    <p:extLst>
      <p:ext uri="{BB962C8B-B14F-4D97-AF65-F5344CB8AC3E}">
        <p14:creationId xmlns:p14="http://schemas.microsoft.com/office/powerpoint/2010/main" val="1205247648"/>
      </p:ext>
    </p:extLst>
  </p:cSld>
</p:sld>
</file>

<file path=ppt/slides/slide2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5A302B-8351-44A0-A53A-4D64ED20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C8C9D-D212-43F6-87A1-57164E3D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DBB87-8399-45EF-83DF-E08864D5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7030F-68AC-4948-ABC5-AD72628C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ABB42-9112-4D0C-A63E-CE73E778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СЕЛЬСКОЕ ХОЗЯЙСТВО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4C53F-3A84-47AF-8B95-44475D9FE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0965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«Биоцикл» объединяет растениеводство, кормовые добавки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переработку побочных продуктов.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CDF00A-565C-4AE1-8804-1B48B6F3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3966A5-33FA-479A-BE0D-10A9E8FC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05100"/>
            <a:ext cx="5029200" cy="1352550"/>
          </a:xfrm>
          <a:prstGeom xmlns:a="http://schemas.openxmlformats.org/drawingml/2006/main" prst="roundRect">
            <a:avLst>
              <a:gd name="adj" fmla="val 12676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C75D9-AD6C-4141-87B8-0D6D38DD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8765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F1751-8809-4D8C-A68E-D5367B31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Растениеводство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660FC7-4E73-497D-BEF4-83F07FC6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71850"/>
            <a:ext cx="4686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Органическое биоудобрение и среда для полезных микроорганизмов.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51F45C-EF7A-4020-A63D-60152336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05100"/>
            <a:ext cx="5029200" cy="1352550"/>
          </a:xfrm>
          <a:prstGeom xmlns:a="http://schemas.openxmlformats.org/drawingml/2006/main" prst="roundRect">
            <a:avLst>
              <a:gd name="adj" fmla="val 12676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525155-2CB7-4B42-ACFF-B4322DED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765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B5E0E-8EFF-46B0-84DD-573AE252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2895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Биоцикл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1BCD95-5B44-4888-AD2F-B60CFF31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371850"/>
            <a:ext cx="4686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Открытый и закрытый грунт, гидропоника и питательные растворы.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6B920-1467-4FFC-9301-C5CB3A49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10050"/>
            <a:ext cx="5029200" cy="1352550"/>
          </a:xfrm>
          <a:prstGeom xmlns:a="http://schemas.openxmlformats.org/drawingml/2006/main" prst="roundRect">
            <a:avLst>
              <a:gd name="adj" fmla="val 12676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254FB7-C6D3-40D5-B729-8613AC05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81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ABB8C8-FE4F-4B23-824E-B279AB0B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3390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Животноводство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DA6AB-948B-481B-8FDB-D3502709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76800"/>
            <a:ext cx="4686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Кормовая биодобавка для животных, птицы и рыбы.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BD40A4-A4E3-4D33-9F9D-58CF74D3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10050"/>
            <a:ext cx="5029200" cy="1352550"/>
          </a:xfrm>
          <a:prstGeom xmlns:a="http://schemas.openxmlformats.org/drawingml/2006/main" prst="roundRect">
            <a:avLst>
              <a:gd name="adj" fmla="val 12676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37999F-84A1-405F-B60E-73D71074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81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A84F31-6F8E-48F8-AC9D-B950C166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53390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Переработка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A70534-4227-4399-845A-7A59B09B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876800"/>
            <a:ext cx="4686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Энергия, тепло, биотопливо и удобрения из продуктов жизнедеятельности.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56AA7C-3704-4F76-9D3B-73B259AF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65785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17A552-6B96-4AE3-9F2B-2A9A6584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10250"/>
            <a:ext cx="1005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Проект дополняют электроактивированная вода, промышленный биорезонанс и идея автономного агропромышленного комплекса.</a:t>
            </a:r>
          </a:p>
        </p:txBody>
      </p:sp>
    </p:spTree>
    <p:extLst>
      <p:ext uri="{BB962C8B-B14F-4D97-AF65-F5344CB8AC3E}">
        <p14:creationId xmlns:p14="http://schemas.microsoft.com/office/powerpoint/2010/main" val="572935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70A272-8DA4-46AD-807D-02D17DC4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47DC4-B39C-4B9C-8A5F-5D859018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D4BB6-917A-40D3-B3D3-EA546C9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КОРМОВАЯ СИСТЕМА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65261-6586-432E-8B7A-CD0187A0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Хлорелла включена в систему ускоренного проращивания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 альтернативных белковых компонентов.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35413-596C-4341-A884-73BBF404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0640E-88D8-4278-BE5F-8C34E198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32004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42322F-7054-48F9-BF8A-02C680C0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895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E4731-1EEE-448C-B598-3D6AC947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670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Зерно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F5E101-1ED9-4C7C-A8A4-FEA95A8D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4805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Интенсификация проклёвывания: вместо 2 суток — 12–14 часов.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6543F-7107-41D4-A50B-003A60C9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24150"/>
            <a:ext cx="32004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232733-F49C-4B41-A378-20284BE9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95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E1597F-A2DD-4175-9B2B-896C4D7C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670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Белковые компоненты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36DAF-1417-47D1-AB8B-91BE9B2F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4805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Замена рыбной муки другими источниками белка.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40205-6C13-414A-BDB3-A90C4CB0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24150"/>
            <a:ext cx="32004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758E49-E162-4169-B499-7ED9F7CDC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95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927EE-2C70-4D19-8DE2-BA9276E8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670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Насекомые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6916F3-8840-4F24-AA68-311F253A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4805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Опарыши и насекомые с хитиновым покровом.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C50769-C425-4ACD-8B10-73C002235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457700"/>
            <a:ext cx="32004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2618CB-8228-4EE6-9F29-7BF8684F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29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D8ACBC-BA5F-4E44-BFB3-6E312205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8006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Хлорелла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AF33B-8984-43F2-B9B5-C16FDD56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1816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Белок и жир из микроводорослей как кормовые добавки.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90F17A-DDA5-4591-8546-8274E54C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457700"/>
            <a:ext cx="32004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C0BC78-6B00-485D-8438-0624869D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29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FF95EF-A326-43F5-B1D4-64AB50F9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8006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Рацион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B2172C-8F1E-4B82-8F4A-DA7701D2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816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42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Применение в животноводстве, птицеводстве и рыбоводстве.</a:t>
            </a:r>
          </a:p>
        </p:txBody>
      </p:sp>
    </p:spTree>
    <p:extLst>
      <p:ext uri="{BB962C8B-B14F-4D97-AF65-F5344CB8AC3E}">
        <p14:creationId xmlns:p14="http://schemas.microsoft.com/office/powerpoint/2010/main" val="1189168150"/>
      </p:ext>
    </p:extLst>
  </p:cSld>
</p:sld>
</file>

<file path=ppt/slides/slide2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D58CDC-23F5-4882-AD13-EC49AF65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3EA4D-404C-4A09-91F5-E2FAFC16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CAC193-5911-4792-AA52-65173FEB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5CE6C-721B-486E-9D2F-558396A7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BEF7B-4A5A-43B3-AE50-7BF35642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ЭКОЛОГИЯ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08DF1-5915-451D-B7A4-C9C4F816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Экологический контур соединяет CO₂, кислород,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воду и замкнутые биосферы.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F207B-1866-41C7-91F5-D611F799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348758-F96B-47B0-95E2-A3683F0B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86050"/>
            <a:ext cx="23431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97EA29-BD8C-43EE-98F4-A23C2E3A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CF0FA-4D7E-4313-8646-29AB4E54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1885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Поглощение CO₂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F9B2F-D550-46D9-AA7E-AD031291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57650"/>
            <a:ext cx="1885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Микроводоросль использует углекислый газ.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8531A0-47A8-4B69-8CA3-C3B861B7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86050"/>
            <a:ext cx="23431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B63421-04ED-41E1-8D4C-3B5A98A7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C742E9-E2C8-4B5F-89B4-046E0648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333750"/>
            <a:ext cx="1885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Выделение O₂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5E64A-573F-4F67-AB7E-2A7A39CD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057650"/>
            <a:ext cx="1885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Проект «Зелёные лёгкие города».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3CA4A6-700C-4E9E-81DC-1A9AF3B7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86050"/>
            <a:ext cx="23431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47F08A-FF5C-41FC-8DD2-6F1D2C42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615CBF-E57D-4343-BA6F-CC857453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33750"/>
            <a:ext cx="1885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Очистка воды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2C05F-CA8E-4D3F-8E18-9CC8C851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57650"/>
            <a:ext cx="1885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Природный биофильтр для сточных вод и УЗВ.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B18CAC-7AEC-42D3-B9AF-11B4A115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686050"/>
            <a:ext cx="2343150" cy="234315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A01AFE-2E78-496C-B155-3BB33298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14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2D73A7-79B4-4486-A8F4-DBC2764F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333750"/>
            <a:ext cx="1885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Замкнутые биосферы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0DB4D2-D5E1-4AEF-93FE-DDE99E92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57650"/>
            <a:ext cx="1885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Космические полёты и планетарные базы.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C06006-C4FB-47CF-B6BD-9F353C0E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6735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9DAE14-405F-4ED2-9783-074387D4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695950"/>
            <a:ext cx="10058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Мы также предусматриваем восстановление почв и проекты очистки загрязнённых территорий.</a:t>
            </a:r>
          </a:p>
        </p:txBody>
      </p:sp>
    </p:spTree>
    <p:extLst>
      <p:ext uri="{BB962C8B-B14F-4D97-AF65-F5344CB8AC3E}">
        <p14:creationId xmlns:p14="http://schemas.microsoft.com/office/powerpoint/2010/main" val="131012737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182206-6A03-40D7-BDB7-5B95DF29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B26E1-14C2-4633-93EB-2D39454C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B1310-B988-47BF-A5DC-A8D1C8D5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ЭНЕРГЕТИКА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D9BB4-F629-432B-B327-11B27337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Два типа микроводорослей формируют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разные сырьевые маршруты к биотопливу.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A6336-FE28-4F69-BDC8-0D278B17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A70079-7AA8-4B98-B135-B9AAD1AE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33650"/>
            <a:ext cx="4343400" cy="2895600"/>
          </a:xfrm>
          <a:prstGeom xmlns:a="http://schemas.openxmlformats.org/drawingml/2006/main" prst="roundRect">
            <a:avLst>
              <a:gd name="adj" fmla="val 85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53b676a674e69"/>
          <a:srcRect xmlns:a="http://schemas.openxmlformats.org/drawingml/2006/main" l="0" t="909" r="0" b="9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6800" y="2609850"/>
            <a:ext cx="4191000" cy="2743200"/>
          </a:xfrm>
          <a:prstGeom xmlns:a="http://schemas.openxmlformats.org/drawingml/2006/main" prst="roundRect">
            <a:avLst>
              <a:gd name="adj" fmla="val 625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2CABB-EE2E-4260-8F18-5B2CBF38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571750"/>
            <a:ext cx="54483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Botryococcus braunii: зелёная разновидность — до 36% углеводородов; коричневая — до 86% сухой массы клеток. Для этой культуры важно учитывать слипание колоний.  Хлорелла: 30–40% сахаров могут быть переброжены в этанол; до 40% липидов рассматриваются как топливное сырьё. Промышленный выпуск требует ускорения роста, снижения себестоимости и строительства заводов.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2470A-81EC-4FD0-847B-332D25DC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0673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7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36% / 86%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D5EC97-75C0-4EF8-AD70-702295EA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5245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Botryococcus braunii: две разновидности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48EE1-897A-478B-8A53-5019B460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067300"/>
            <a:ext cx="2362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0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0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30–40%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9340C1-C501-4192-B486-29A1480F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524500"/>
            <a:ext cx="2362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сахаров в биомассе хлореллы</a:t>
            </a:r>
          </a:p>
        </p:txBody>
      </p:sp>
    </p:spTree>
    <p:extLst>
      <p:ext uri="{BB962C8B-B14F-4D97-AF65-F5344CB8AC3E}">
        <p14:creationId xmlns:p14="http://schemas.microsoft.com/office/powerpoint/2010/main" val="853398168"/>
      </p:ext>
    </p:extLst>
  </p:cSld>
</p:sld>
</file>

<file path=ppt/slides/slide2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08C574-4DB6-49EF-A041-D7941954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B8498A-D97E-4147-98EE-09D97EB45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CCF2F-6800-4880-A22A-C30FB3DE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6057C-AD60-4A3E-BABF-6F04EA7F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СПЕЦИАЛЬНЫЕ СРЕДЫ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95D8E-52A6-46C0-A14F-1229DA9A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Спорт, армия и космос объединены темами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питания, кислорода и автономности.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04C8B-6994-4C8A-AA8E-E741B890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29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9665E-3030-40C3-99CC-0A29E200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00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СПОРТ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98BDD-F328-43FF-85E8-AB5F5AA9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1945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Спорт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CD811-DC1F-4ACD-8726-207091B9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052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CFD8BF-867D-4C60-B140-0A449D31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91000"/>
            <a:ext cx="32004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Мы рассматриваем суспензию как источник белка, витаминов, микроэлементов и компонентов для восстановления после нагрузок; рабочий диапазон — 50⁠–⁠100 г.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ED798-D7D0-4844-AB01-AB1E7986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3845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3E0589-DCB0-487F-8B69-BB1CB360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00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АРМИЯ И ФЛОТ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16DDA-0C1B-46C3-88FF-AE90A327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1945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Армия и флот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424F3C-8964-4443-B95F-4AB29B32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052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FE80A-9067-45C3-8453-1813B035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91000"/>
            <a:ext cx="32004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Пополнение рациона, детоксикация, физические нагрузки и условия среднегорья/высокогорья. Целлюлоза оболочки может использоваться как сырьё для нитроцеллюлозы.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B4A490-EFB5-47AD-B902-589206A6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3845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F21D2-E365-4184-B958-A4423520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003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КОСМОС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6C5A4E-A576-4F9D-BE6A-84CB8607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1945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Космос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13ED26-18A4-4448-9E1E-CA72D17D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052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EF58EB-DE03-497F-9E6B-2E7F8F81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91000"/>
            <a:ext cx="32004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5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Создание биоценоза на кораблях и в планетарных поселениях, а также формирование кислородной атмосферы.</a:t>
            </a:r>
          </a:p>
        </p:txBody>
      </p:sp>
    </p:spTree>
    <p:extLst>
      <p:ext uri="{BB962C8B-B14F-4D97-AF65-F5344CB8AC3E}">
        <p14:creationId xmlns:p14="http://schemas.microsoft.com/office/powerpoint/2010/main" val="20676395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A94336-0CE1-4A62-A3CA-52EA0F98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9E78E-3E67-408C-B9E6-B4401FBF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71BE7-8587-4C74-ACC0-C048DBB0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6D306-0432-4096-814D-138B8557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ПРОМЫШЛЕННЫЙ МАСШТАБ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2CB3A-8EDC-4603-99E7-010DEAFB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6191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5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Масштабирование опирается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5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на скорость, производительность установок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5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 качество суспензии.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EF0AE-6C5C-458B-8C61-BCD8E25E4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146CC-1572-4B9A-A9FA-F6025A87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333500"/>
            <a:ext cx="3714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6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Разработаны проекты установок от 100 до 10 000 л/сутки и концепции заводов более высокой производительности.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27C70-AB23-4E5A-BC64-B0A13C785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57500"/>
            <a:ext cx="10058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BD8577-0767-4D18-9408-C0D95A28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90900"/>
            <a:ext cx="2743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6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46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4–5×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609F49-4421-49AE-B661-46AA08C8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95750"/>
            <a:ext cx="2743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БЫСТРЕЕ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0E527-E8D6-4755-AE17-1406DFBD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57700"/>
            <a:ext cx="2743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Объёмы 4–5-дневного цикла получают за 20–24 часа.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029304-BBC4-48E8-9550-3679D629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390900"/>
            <a:ext cx="2743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4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50–100 тыс.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9354A-EDA6-4E45-A3EC-FB568610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95750"/>
            <a:ext cx="2743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ЛИТРОВ В СУТКИ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2E1A2-786F-4254-96A9-39688770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457700"/>
            <a:ext cx="2743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Диапазон мощности заводов, указанный в разделе промышленного выпуска.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CE4068-6A43-4F06-88FC-49F60215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90900"/>
            <a:ext cx="3009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2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42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 год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5DB5CF-DDFF-469B-BD78-8226074B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95750"/>
            <a:ext cx="3009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СРОК ХРАНЕНИЯ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8CFBE-149B-4812-9304-6C763597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57700"/>
            <a:ext cx="30099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0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Результат обеспечивается вместе с высокой плотностью клеток и отсутствием патогенной микрофлоры.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53FC70-BB94-4CA7-8099-1F2193CA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4290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B11B31-D642-41CB-BF4C-D86289CC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4290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22156990"/>
      </p:ext>
    </p:extLst>
  </p:cSld>
</p:sld>
</file>

<file path=ppt/slides/slide3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3D4A29-6B40-43EE-8569-79F1C52F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10DEC-D355-40A3-827E-A32201CE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8B975-DE8F-4481-9654-66288591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87946-A031-48BF-9986-0EB5A69D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F71DC-C024-4A84-AED6-5DBF0D23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МАСШТАБИРОВАНИЕ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2050C7-6399-4435-80F1-A50375521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Реакторная линия развивалась от 100 литров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 проекту на 10 000 л.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CB80C-D218-4577-B6B5-556EA66B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5867D4-0B29-4318-ACE8-1F5E1626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62400"/>
            <a:ext cx="9296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>
                <a:alpha val="4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BEA680-C5F8-47B6-835E-809C2BC3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876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BE0D26-5FA2-4732-8264-3983DA37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28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2011–2013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BCF93F-AB0C-4EF8-B481-A963E415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5280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100 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C2051-F2CD-4821-8511-959A26A5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1752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Старый Оскол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59328-6CEC-485D-8AD7-7EC4457D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876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6BA81-6775-4BA3-A44D-01C232F2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028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2015–2016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38188-E015-4A08-9609-A37331AC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35280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300 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2DD171-10A3-4AA2-B48E-DEB7B848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286250"/>
            <a:ext cx="1752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Новосибирск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FD6038-A727-470B-8E7A-71C6D2DD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876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872CE-8244-449B-B5C8-31202E83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28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2017–2020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AF4DD2-D2B1-4206-B373-2A7ECB0E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35280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400 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B0C180-CC57-4E5C-81FC-023E2037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286250"/>
            <a:ext cx="1752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Сочи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04EA27-0955-4E1D-82C2-5A1E2597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876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0D0441-0D10-450D-8363-E9C70951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28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2021–2024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A48372-CC27-4B44-A28D-56252CBC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35280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400 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3EA0FD-13B6-4F9E-80FC-A68FF1FC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286250"/>
            <a:ext cx="1752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Москва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73C693-9C1E-4B11-9DBC-75F8492B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475" y="3876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E88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C3166B-3C7F-4661-B84E-237AA6E2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028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2025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E631FC-C1C4-4DE1-A027-304ABCE3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35280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5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10 000 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91B77B-C74E-4710-8C37-358C13D1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286250"/>
            <a:ext cx="1752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Проект для патентования</a:t>
            </a:r>
          </a:p>
        </p:txBody>
      </p:sp>
    </p:spTree>
    <p:extLst>
      <p:ext uri="{BB962C8B-B14F-4D97-AF65-F5344CB8AC3E}">
        <p14:creationId xmlns:p14="http://schemas.microsoft.com/office/powerpoint/2010/main" val="20279045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23906E-35FF-4FF1-A587-D62E12D2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38701-C397-4FFE-BDF3-81959EDE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9E200-E42A-471F-BD89-FAD5F387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ФОТОБИОРЕАКТОРЫ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04071F-65FE-4ACC-931F-048F175A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52500"/>
            <a:ext cx="5334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Каждая экспериментальная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установка учитывала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ограничения предыдущей.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EE4BD-234F-487C-9D82-1BD3C27B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CF8CF-0860-41B6-BBFE-C927CA59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314450"/>
            <a:ext cx="4267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23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3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 проекте реализованы несколько экспериментальных установок на 300–400 л/сутки и решения от 100 до 10 000 л/сутки. Конструкторские решения по водоподготовке, питанию, освещению и сопровождению переносились из проекта в проект.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83236A-0877-4DC8-8AF3-3A050B09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81300"/>
            <a:ext cx="4838700" cy="2933700"/>
          </a:xfrm>
          <a:prstGeom xmlns:a="http://schemas.openxmlformats.org/drawingml/2006/main" prst="roundRect">
            <a:avLst>
              <a:gd name="adj" fmla="val 84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2c0cf4b8d4091"/>
          <a:srcRect xmlns:a="http://schemas.openxmlformats.org/drawingml/2006/main" l="0" t="7925" r="0" b="79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6800" y="2857500"/>
            <a:ext cx="4686300" cy="2781300"/>
          </a:xfrm>
          <a:prstGeom xmlns:a="http://schemas.openxmlformats.org/drawingml/2006/main" prst="roundRect">
            <a:avLst>
              <a:gd name="adj" fmla="val 616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AFEB8-EA83-461C-814A-639160FF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781300"/>
            <a:ext cx="2362200" cy="2933700"/>
          </a:xfrm>
          <a:prstGeom xmlns:a="http://schemas.openxmlformats.org/drawingml/2006/main" prst="roundRect">
            <a:avLst>
              <a:gd name="adj" fmla="val 1048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0a7a44b5e447c"/>
          <a:srcRect xmlns:a="http://schemas.openxmlformats.org/drawingml/2006/main" l="0" t="5122" r="0" b="51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76950" y="2857500"/>
            <a:ext cx="2209800" cy="2781300"/>
          </a:xfrm>
          <a:prstGeom xmlns:a="http://schemas.openxmlformats.org/drawingml/2006/main" prst="roundRect">
            <a:avLst>
              <a:gd name="adj" fmla="val 775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F40A03-A845-4AC4-A767-64D2193C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27685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Промышленный фотобиореактор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2A8027-0813-459E-BA90-0A1DA2FB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76850"/>
            <a:ext cx="1790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Пилотная установка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EE4D9B-C47F-4B28-BE7D-179EBF9F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0"/>
            <a:ext cx="2552700" cy="2857500"/>
          </a:xfrm>
          <a:prstGeom xmlns:a="http://schemas.openxmlformats.org/drawingml/2006/main" prst="roundRect">
            <a:avLst>
              <a:gd name="adj" fmla="val 6716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D8AF8-C4E7-4F51-9BD4-FE292808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0861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ЭТАПЫ РАБОТЫ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797AC-C04E-4A01-92E0-3BC17D77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4861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38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238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Промышленный фотобиореактор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F608B-A61E-48A7-8745-8E4434AD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9433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285B0-D782-4B7D-8180-87A456F2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0195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42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Работа с установкой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900417-897C-4E24-872F-E2557F84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767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529E02-6CE2-49A0-902B-EA390E44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5529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42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Пилотная установка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049DB2-2166-491D-97BA-F13A8D83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0101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2E268-CECD-4457-AE75-DA7DBD97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08635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42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Колонный реактор</a:t>
            </a:r>
          </a:p>
        </p:txBody>
      </p:sp>
    </p:spTree>
    <p:extLst>
      <p:ext uri="{BB962C8B-B14F-4D97-AF65-F5344CB8AC3E}">
        <p14:creationId xmlns:p14="http://schemas.microsoft.com/office/powerpoint/2010/main" val="194867498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1683F3B-A5FE-429F-B4D9-71274FBE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F0E13-B2DD-40D5-98DB-5BB8D706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80921-775F-4B37-B598-64AFF507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ЗАВОДСКАЯ АРХИТЕКТУРА 1/2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EE2E6-6035-46FB-8817-A810DD83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0965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Производство требует согласованной работы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материалов, света, воды, среды и газа.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EC200-CCD9-4F76-A54D-76BFB278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C22D2-CCE5-421D-9263-10989D84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ИНФРАСТРУКТУРА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14101-2F20-4487-A406-C122E3DD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8C77C">
                <a:alpha val="55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B2B114-1F3B-484F-8C66-1C65E02E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71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CF6313-8FAA-4CD2-B28B-9484935B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3528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Материалы помещений и ФБР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69621D-B3F4-4829-AFCA-AFEACA57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96240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5B216-907F-4192-9F95-C1139432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529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01534-C312-44FB-BF33-1C6687CFA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13385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Проект завода и документация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521B9A-31B3-4613-A13D-E42779FF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74345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63AB47-7AC4-4FC6-8523-00333639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339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B3C23-51A1-4CD2-94C3-94A20244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149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Система освещения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B59DA9-9978-4B1F-BB9E-CAD67220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ВОДА И СРЕДА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CD676-59A8-4DE5-A2E3-9F304B5C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8C77C">
                <a:alpha val="5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918BC-9464-42B6-BD43-7EB4639A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71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0ED605-9597-4447-AAB9-C2F16856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3528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Водоподготовка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5ECD6C-65B5-42D3-A385-99D4DB56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96240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7B286-9B25-4C99-8412-D1AF4BF4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529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B4DC7B-09FF-4118-B1C6-9ECD5A79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13385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Активация воды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3DE4A5-AB3F-4A3D-AFC2-FCB6CB76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74345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FBB3FF-7D8D-4B8A-B7A3-4FA6700C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9339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B77A64-E39A-4CEE-B9E3-5CB11B97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9149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Перемешивание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E7EA59-0F0E-44EE-B568-B7C5479F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ПИТАНИЕ И КОНТРОЛЬ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A7A94A-5472-4C38-9EA1-0E750EB8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8C77C">
                <a:alpha val="55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649DC9-1F18-4F8E-9484-29689BF8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718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DAA6A0-A805-42EB-AB62-B075B537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528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Подача питательной среды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2AE361-D073-4630-A444-81065E7C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96240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B2C0CB4-BA9D-4E35-953A-EBBDC3779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529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3BB6BE-CD45-4D56-93E8-E5744950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13385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Получение и подача CO₂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5BC9DA-CCA7-471D-A87D-3B224903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743450"/>
            <a:ext cx="272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EB56EFA-33C8-4614-8420-FCFC4031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93395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9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FE429F-180A-4C04-B531-5179F96A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9149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Контроль роста и количества клеток</a:t>
            </a:r>
          </a:p>
        </p:txBody>
      </p:sp>
    </p:spTree>
    <p:extLst>
      <p:ext uri="{BB962C8B-B14F-4D97-AF65-F5344CB8AC3E}">
        <p14:creationId xmlns:p14="http://schemas.microsoft.com/office/powerpoint/2010/main" val="150642494"/>
      </p:ext>
    </p:extLst>
  </p:cSld>
</p:sld>
</file>

<file path=ppt/slides/slide3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7BB331-202B-4A64-96BD-C7104BCD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02BA1-D67D-433B-AB59-2C40600F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64B34F-F986-4149-89CE-3BBD3C23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40705F-E2D8-4D37-AB21-073F680A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ЗАВОДСКАЯ АРХИТЕКТУРА 2/2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26A366-E19D-41CC-A813-99434329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0965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Контроль реагентов, температуры, санитарии и автоматизации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замыкает производственный контур.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9D357-0340-466D-B580-FEDB9FFF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462CC-1F46-4566-B298-AA3D1442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КАЧЕСТВО ПРОЦЕССА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87D8A-589C-420B-8F92-D7DB33E1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>
                <a:alpha val="3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C246F2-A3A0-42C9-9C32-0C6ABA4E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7185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AA5FE-C4DF-49D9-B8B7-421BE03C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35280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Контроль потребления среды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2FA63-9F6C-4C52-BA4E-CE84BDFD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038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82E6C-D56F-440E-B073-3966B7D2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291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5FB2B-3718-4DB4-AFF6-8BB4D319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21005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Качество и хранение химреактивов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00FF21-6B23-436D-95E2-3654A051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9585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58BB66-18E0-4D0F-ACC7-45F69E1C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8635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9BD4CF-B1D3-468B-8FBC-BDE40A12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06730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Охлаждение и температура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129F43-D936-4FF4-B80D-A0543551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САНИТАРНЫЙ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72A69B-FEDA-42D8-9EC8-B4DC6B50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395330-66C3-48B9-9B23-CB54ADC5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7185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0EA0C-EA23-4169-949E-23E22D5E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35280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Мойка и подготовка к запуску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E875AE-FACF-4EB6-8167-53EF512A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038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9F5061-8643-4DE8-A0CC-A07B9897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291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65D8AF-A3F1-44DD-A05A-4E3442F3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21005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Безопасность помещений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8625EA-785A-4404-B967-0B5C5EE2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89585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E0967A-4352-4C94-B582-AFEBEE03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8635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D22868-ED8F-4E80-A348-8CA2D0F0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506730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Обеззараживание производства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979844-FDE6-4536-B84D-C4E7ED0E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2415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ЭКСПЛУАТАЦИЯ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99DE20-2411-44A4-AEA4-2EF6AEB8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6705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>
                <a:alpha val="3400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FFF1D4-6F99-415D-81C3-BC5CF70E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7185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E7D98F-6734-4287-A1DA-A9024B03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35280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Автоматизация и контроль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23B25F-8C69-4832-ADED-DD8752E5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038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4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59C7077-71B1-4A5C-B2E5-8DDC185A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291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17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D3E5D12-DC63-458D-90E3-1C430DBE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10050"/>
            <a:ext cx="2705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Вода, электричество и отопление по климатическим условиям</a:t>
            </a:r>
          </a:p>
        </p:txBody>
      </p:sp>
    </p:spTree>
    <p:extLst>
      <p:ext uri="{BB962C8B-B14F-4D97-AF65-F5344CB8AC3E}">
        <p14:creationId xmlns:p14="http://schemas.microsoft.com/office/powerpoint/2010/main" val="152467573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6C5D43E-B0D7-4F18-92AA-85D883BB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F45D0-D5FB-4C03-966A-79FE6AF1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B4112E-38AC-4EDB-A508-8B1337A0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ПЛАН ЗАВОДА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ECA60-E7F0-4219-9CC4-63CE167A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7155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Площадка на 100 000 л/сутки разделяет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подготовку, производство, розлив и хранение.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24F43-F5BC-4B7C-8253-C2FA79BA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F56E6-59FE-4D00-8A0C-3E1F31AA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76450"/>
            <a:ext cx="398145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9fb3e96c24a31"/>
          <a:stretch xmlns:a="http://schemas.openxmlformats.org/drawingml/2006/main"/>
        </p:blipFill>
        <p:spPr>
          <a:xfrm xmlns:a="http://schemas.openxmlformats.org/drawingml/2006/main">
            <a:off x="1459969" y="2152650"/>
            <a:ext cx="3042711" cy="3752850"/>
          </a:xfrm>
          <a:prstGeom xmlns:a="http://schemas.openxmlformats.org/drawingml/2006/main" prst="roundRect">
            <a:avLst>
              <a:gd name="adj" fmla="val 406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47331-C30F-4480-9C01-0AA93A59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2479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AEBB6-08AF-45FA-9C32-942185CE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288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Административный блок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AA6AA-6682-47F6-91E3-18E342DD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7813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7DAE35-73CC-443E-9769-DACD7324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7622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Лабораторный блок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AF38D-8CA7-4273-91E6-6B20A511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3147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22D30-4FBA-4E1F-9CB2-B92B16E0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2956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Водоподготовка и электроактивация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3345E-99CD-4224-AAA9-4395A956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8481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4BC7A-4D19-4689-8392-F265D060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290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Производственный блок ФБР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8BA96-A33D-4570-9C2C-BE8FF554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3815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1D03E9-1C02-418C-9CD3-58044F7B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624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Цех розлива суспензии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A2F9FD-D0CC-4A77-80AA-EA0C61AE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2479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389C90-FD80-47CD-B2CD-7E3D1AD2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288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Производство ПЭТ-бутылок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7CFABE-9243-45CB-A906-4DD997A5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47D052-79EF-4392-A82F-DE53940C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622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Склад готовой продукции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9288E2-56DE-4B10-839E-B6D4D506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6EA617-AA12-44B4-808F-B2F3A239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956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Склад тары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CC135C-3F5A-44F6-9B16-145D48F0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481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D7045B-6FC5-45FB-9AA2-6185124B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290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Эстакада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EA0584-9E03-4CF3-897A-CA3557FE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3815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DE2A5D-7358-48CE-888A-51926CA8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362450"/>
            <a:ext cx="2324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Автокарная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C04626-0D59-4388-A08B-0D586586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067300"/>
            <a:ext cx="571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200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24C9CD-C7BB-4643-BA3D-F3052406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295900"/>
            <a:ext cx="2209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1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2500–3000 м²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21E061-025E-4224-A4A0-BCE345C99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753100"/>
            <a:ext cx="2209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территория завода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CFAC78C-3E64-4FE6-98F7-AC289625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295900"/>
            <a:ext cx="1123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7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128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BFF9C4-90A8-4A3E-8B5F-4597BBE3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7531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сотрудников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C99A6C6-6121-469F-92CB-96B300E7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295900"/>
            <a:ext cx="1905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4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3 смены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5D94D7D-D1C1-4408-94C4-0154654F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531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круглосуточная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977143878"/>
      </p:ext>
    </p:extLst>
  </p:cSld>
</p:sld>
</file>

<file path=ppt/slides/slide36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C27AC0A-1C30-4D2E-B67C-A586A47C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85E23-E816-465F-9857-9B31BF082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AF243-6360-411D-B4AC-2A8CBE7D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86AC6-B0D7-475E-9F3E-433DF30C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4000B-A6AE-4A70-A8D2-212EDC7A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ПЕРВЫЙ ЭТАП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4CDDA-11F5-4110-9432-0B5C2383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7155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Установка на 500 л/сутки оценена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4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 27 млн рублей и три месяца поставки.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40676E-393A-46C2-8BEB-B46966C6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5F4F0-793A-4D87-B6DA-15907E1D7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00300"/>
            <a:ext cx="10058400" cy="3238500"/>
          </a:xfrm>
          <a:prstGeom xmlns:a="http://schemas.openxmlformats.org/drawingml/2006/main" prst="roundRect">
            <a:avLst>
              <a:gd name="adj" fmla="val 5294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969C9-93BD-44D4-8401-6A9080CC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409825"/>
            <a:ext cx="10039350" cy="314325"/>
          </a:xfrm>
          <a:prstGeom xmlns:a="http://schemas.openxmlformats.org/drawingml/2006/main" prst="roundRect">
            <a:avLst>
              <a:gd name="adj" fmla="val 48485"/>
            </a:avLst>
          </a:prstGeom>
          <a:solidFill xmlns:a="http://schemas.openxmlformats.org/drawingml/2006/main">
            <a:srgbClr val="58C77C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CFB6A-74B5-45FD-AFC1-744071DC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44792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Статья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B414A-A191-4600-88B0-D306B7A9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4792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Стоимость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06835-98D8-4AD8-945F-25DC0C11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241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7B5FA-6BE3-4983-AC21-110E1B34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77177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Модульное здание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BCA8A-6A8B-4CB7-9476-BB09ECC6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7177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10,0 млн 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E7694-22C1-495A-B801-67E2953D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4800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DC357E-1010-457C-B6C1-A12131C2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9562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Оснащение лаборатории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BA26A3-5DBA-471E-8D02-ED869D0C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09562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3,0 млн ₽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8E1ED7-62B5-4193-9501-E7173B6E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718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B6FDE2-31D6-45B4-8AFD-DD660AD8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41947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Фотобиореактор / производственный цех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DD4D33-77E9-44B0-8969-D3989146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41947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2,5 млн ₽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F4CE49-C3A6-4F35-951F-D3CCFDB2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9570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5BECE0-F210-4D24-83CD-96334ECA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4332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Цех водоподготовки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AA3067-BA1A-4738-8D91-C6DB237F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74332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3,0 млн 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1FB54D-DEA9-4A4D-B606-8B86E6A90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195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1D8E0C-AA1A-4186-886D-5693F02C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6717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Цех розлива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76D44-4EA7-4A82-AED7-D92774EA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06717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1,5 млн ₽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229F02-1B59-4956-8433-43F40133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847A44-0C67-4484-AE7C-6F51A94B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39102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Склад готовой продукции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7E5D2A-F0FC-4DC0-9220-1161F57F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39102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1,0 млн ₽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CDAAC4-C115-48D9-A276-16C1E9DF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672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2C5F0C3-ABA7-4EF3-AB6B-D3BFF9C7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71487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Склад тары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A32B2D7-786F-4AAA-B1FE-4BF65103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71487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0,5 млн ₽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181DBC-D896-4C86-AE3B-B853D497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99110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9BE6EA-8F5B-461D-B69D-D8600918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03872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Фонд оплаты труда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66653E-4E6E-49ED-B4EA-38CD9063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03872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5,0 млн ₽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0903D85-F2CA-4B68-853B-2935E7BC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314950"/>
            <a:ext cx="967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6F8F4">
                <a:alpha val="12000"/>
              </a:srgbClr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2A669AC-A1A1-4AB3-B304-1F5A53E0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362575"/>
            <a:ext cx="706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Оформление документов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F44856E-47D9-4421-99DC-60B731E7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362575"/>
            <a:ext cx="2247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0,5 млн ₽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78FCF9D-EE84-447F-8FE3-1BA03FF2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29300"/>
            <a:ext cx="10058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Итого: 27 млн ₽. В заключении также указаны инвестиции 15–35 млн ₽, себестоимость 3–5 ₽/л, цена 300–1000 ₽/л и окупаемость около 10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1039829169"/>
      </p:ext>
    </p:extLst>
  </p:cSld>
</p:sld>
</file>

<file path=ppt/slides/slide3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64FF6A-26C3-4110-8353-2187A30E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82339E-B176-47BD-8A8B-412356C2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1C3774-CBD2-456E-8CB8-6EA8FBBD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8c77ea6b445a4">
            <a:extLst>
              <a:ext uri="{96DAC541-7B7A-43D3-8B79-37D633B846F1}">
                <asvg:svgBlip xmlns:asvg="http://schemas.microsoft.com/office/drawing/2016/SVG/main" r:embed="Rd82a1ebf9d304aa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66800" y="495300"/>
            <a:ext cx="2857500" cy="5334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4D5019-471F-4AFD-8B99-90DB0CA1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5430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0A32B-DEB3-4FEB-B30D-3673D43E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466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СЛЕДУЮЩИЙ ШАГ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5BCDF-EA7E-4429-8EDD-FD97DC50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943100"/>
            <a:ext cx="561975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0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Следующий шаг —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40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первый промышленный этап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40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 500 л/сутки.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3132D-F48D-4CB5-8AEB-B2D731D55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62450"/>
            <a:ext cx="5619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Мы предлагаем рассмотреть участие в проекте. Путь масштабирования показан от аквариумных экспериментов и нескольких поколений фотобиореакторов до установки на 10 000 л/сутки и проекта завода на 100 000 л/сутки.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6A8500-1D7F-4C8B-839E-47BB2AF6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10250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6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ACDA9-8223-4DC1-A24C-5EBF4D974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388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+7 981 743 7719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D6A7D-93E5-4DBC-A73F-F155BF01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60388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info@ic-dg.com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93262B-2006-43A6-B83E-79845668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914400"/>
            <a:ext cx="3981450" cy="5143500"/>
          </a:xfrm>
          <a:prstGeom xmlns:a="http://schemas.openxmlformats.org/drawingml/2006/main" prst="roundRect">
            <a:avLst>
              <a:gd name="adj" fmla="val 5742"/>
            </a:avLst>
          </a:prstGeom>
          <a:solidFill xmlns:a="http://schemas.openxmlformats.org/drawingml/2006/main">
            <a:srgbClr val="FFFFFF">
              <a:alpha val="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8aa6c526274a41"/>
          <a:srcRect xmlns:a="http://schemas.openxmlformats.org/drawingml/2006/main" l="22703" t="0" r="2270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914400"/>
            <a:ext cx="3981450" cy="5143500"/>
          </a:xfrm>
          <a:prstGeom xmlns:a="http://schemas.openxmlformats.org/drawingml/2006/main" prst="roundRect">
            <a:avLst>
              <a:gd name="adj" fmla="val 5742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8411C-2CC3-45CE-A9B5-EA2B9D2A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748345534"/>
      </p:ext>
    </p:extLst>
  </p:cSld>
</p:sld>
</file>

<file path=ppt/theme/theme1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457200" dist="190500" dir="5400000">
              <a:srgbClr val="06241C">
                <a:alpha val="18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2026-08-08T09:48:46.7980000Z</dcterms:created>
  <dcterms:modified xsi:type="dcterms:W3CDTF">2026-08-08T09:48:46.7980000Z</dcterms:modified>
</coreProperties>
</file>